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Lst>
  <p:sldSz cy="5143500" cx="9144000"/>
  <p:notesSz cx="6858000" cy="9144000"/>
  <p:embeddedFontLst>
    <p:embeddedFont>
      <p:font typeface="Sniglet"/>
      <p:regular r:id="rId70"/>
    </p:embeddedFont>
    <p:embeddedFont>
      <p:font typeface="Walter Turncoat"/>
      <p:regular r:id="rId71"/>
    </p:embeddedFont>
    <p:embeddedFont>
      <p:font typeface="Heebo"/>
      <p:regular r:id="rId72"/>
      <p:bold r:id="rId73"/>
    </p:embeddedFont>
    <p:embeddedFont>
      <p:font typeface="Nunito"/>
      <p:regular r:id="rId74"/>
      <p:bold r:id="rId75"/>
      <p:italic r:id="rId76"/>
      <p:boldItalic r:id="rId77"/>
    </p:embeddedFont>
    <p:embeddedFont>
      <p:font typeface="Inter"/>
      <p:regular r:id="rId78"/>
      <p:bold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80" roundtripDataSignature="AMtx7mjNINTKhlICRPGtDDhteJWnrJRZT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AE9B450-B9C2-4A24-B19B-DC6771DC09DA}">
  <a:tblStyle styleId="{5AE9B450-B9C2-4A24-B19B-DC6771DC09DA}" styleName="Table_0">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customschemas.google.com/relationships/presentationmetadata" Target="meta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Heebo-bold.fntdata"/><Relationship Id="rId72" Type="http://schemas.openxmlformats.org/officeDocument/2006/relationships/font" Target="fonts/Heebo-regular.fntdata"/><Relationship Id="rId31" Type="http://schemas.openxmlformats.org/officeDocument/2006/relationships/slide" Target="slides/slide26.xml"/><Relationship Id="rId75" Type="http://schemas.openxmlformats.org/officeDocument/2006/relationships/font" Target="fonts/Nunito-bold.fntdata"/><Relationship Id="rId30" Type="http://schemas.openxmlformats.org/officeDocument/2006/relationships/slide" Target="slides/slide25.xml"/><Relationship Id="rId74" Type="http://schemas.openxmlformats.org/officeDocument/2006/relationships/font" Target="fonts/Nunito-regular.fntdata"/><Relationship Id="rId33" Type="http://schemas.openxmlformats.org/officeDocument/2006/relationships/slide" Target="slides/slide28.xml"/><Relationship Id="rId77" Type="http://schemas.openxmlformats.org/officeDocument/2006/relationships/font" Target="fonts/Nunito-boldItalic.fntdata"/><Relationship Id="rId32" Type="http://schemas.openxmlformats.org/officeDocument/2006/relationships/slide" Target="slides/slide27.xml"/><Relationship Id="rId76" Type="http://schemas.openxmlformats.org/officeDocument/2006/relationships/font" Target="fonts/Nunito-italic.fntdata"/><Relationship Id="rId35" Type="http://schemas.openxmlformats.org/officeDocument/2006/relationships/slide" Target="slides/slide30.xml"/><Relationship Id="rId79" Type="http://schemas.openxmlformats.org/officeDocument/2006/relationships/font" Target="fonts/Inter-bold.fntdata"/><Relationship Id="rId34" Type="http://schemas.openxmlformats.org/officeDocument/2006/relationships/slide" Target="slides/slide29.xml"/><Relationship Id="rId78" Type="http://schemas.openxmlformats.org/officeDocument/2006/relationships/font" Target="fonts/Inter-regular.fntdata"/><Relationship Id="rId71" Type="http://schemas.openxmlformats.org/officeDocument/2006/relationships/font" Target="fonts/WalterTurncoat-regular.fntdata"/><Relationship Id="rId70" Type="http://schemas.openxmlformats.org/officeDocument/2006/relationships/font" Target="fonts/Sniglet-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 name="Shape 13"/>
        <p:cNvGrpSpPr/>
        <p:nvPr/>
      </p:nvGrpSpPr>
      <p:grpSpPr>
        <a:xfrm>
          <a:off x="0" y="0"/>
          <a:ext cx="0" cy="0"/>
          <a:chOff x="0" y="0"/>
          <a:chExt cx="0" cy="0"/>
        </a:xfrm>
      </p:grpSpPr>
      <p:sp>
        <p:nvSpPr>
          <p:cNvPr id="14" name="Google Shape;14;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 name="Shape 20"/>
        <p:cNvGrpSpPr/>
        <p:nvPr/>
      </p:nvGrpSpPr>
      <p:grpSpPr>
        <a:xfrm>
          <a:off x="0" y="0"/>
          <a:ext cx="0" cy="0"/>
          <a:chOff x="0" y="0"/>
          <a:chExt cx="0" cy="0"/>
        </a:xfrm>
      </p:grpSpPr>
      <p:sp>
        <p:nvSpPr>
          <p:cNvPr id="21" name="Google Shape;2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 name="Shape 27"/>
        <p:cNvGrpSpPr/>
        <p:nvPr/>
      </p:nvGrpSpPr>
      <p:grpSpPr>
        <a:xfrm>
          <a:off x="0" y="0"/>
          <a:ext cx="0" cy="0"/>
          <a:chOff x="0" y="0"/>
          <a:chExt cx="0" cy="0"/>
        </a:xfrm>
      </p:grpSpPr>
      <p:sp>
        <p:nvSpPr>
          <p:cNvPr id="28" name="Google Shape;2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 name="Shape 32"/>
        <p:cNvGrpSpPr/>
        <p:nvPr/>
      </p:nvGrpSpPr>
      <p:grpSpPr>
        <a:xfrm>
          <a:off x="0" y="0"/>
          <a:ext cx="0" cy="0"/>
          <a:chOff x="0" y="0"/>
          <a:chExt cx="0" cy="0"/>
        </a:xfrm>
      </p:grpSpPr>
      <p:sp>
        <p:nvSpPr>
          <p:cNvPr id="33" name="Google Shape;3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5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 name="Shape 43"/>
        <p:cNvGrpSpPr/>
        <p:nvPr/>
      </p:nvGrpSpPr>
      <p:grpSpPr>
        <a:xfrm>
          <a:off x="0" y="0"/>
          <a:ext cx="0" cy="0"/>
          <a:chOff x="0" y="0"/>
          <a:chExt cx="0" cy="0"/>
        </a:xfrm>
      </p:grpSpPr>
      <p:sp>
        <p:nvSpPr>
          <p:cNvPr id="44" name="Google Shape;44;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6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showMasterSp="0">
  <p:cSld name="Custom Layout">
    <p:spTree>
      <p:nvGrpSpPr>
        <p:cNvPr id="10" name="Shape 10"/>
        <p:cNvGrpSpPr/>
        <p:nvPr/>
      </p:nvGrpSpPr>
      <p:grpSpPr>
        <a:xfrm>
          <a:off x="0" y="0"/>
          <a:ext cx="0" cy="0"/>
          <a:chOff x="0" y="0"/>
          <a:chExt cx="0" cy="0"/>
        </a:xfrm>
      </p:grpSpPr>
      <p:sp>
        <p:nvSpPr>
          <p:cNvPr id="11" name="Google Shape;11;p66"/>
          <p:cNvSpPr txBox="1"/>
          <p:nvPr>
            <p:ph idx="12" type="sldNum"/>
          </p:nvPr>
        </p:nvSpPr>
        <p:spPr>
          <a:xfrm>
            <a:off x="4297650" y="4832975"/>
            <a:ext cx="548700" cy="310500"/>
          </a:xfrm>
          <a:prstGeom prst="rect">
            <a:avLst/>
          </a:prstGeom>
          <a:noFill/>
          <a:ln>
            <a:noFill/>
          </a:ln>
        </p:spPr>
        <p:txBody>
          <a:bodyPr anchorCtr="0" anchor="t" bIns="91425" lIns="91425" spcFirstLastPara="1" rIns="91425" wrap="square" tIns="91425">
            <a:noAutofit/>
          </a:bodyPr>
          <a:lstStyle>
            <a:lvl1pPr indent="0" lvl="0" marL="0" algn="ctr">
              <a:lnSpc>
                <a:spcPct val="100000"/>
              </a:lnSpc>
              <a:spcBef>
                <a:spcPts val="0"/>
              </a:spcBef>
              <a:spcAft>
                <a:spcPts val="0"/>
              </a:spcAft>
              <a:buSzPts val="1000"/>
              <a:buNone/>
              <a:defRPr/>
            </a:lvl1pPr>
            <a:lvl2pPr indent="0" lvl="1" marL="0" algn="ctr">
              <a:lnSpc>
                <a:spcPct val="100000"/>
              </a:lnSpc>
              <a:spcBef>
                <a:spcPts val="0"/>
              </a:spcBef>
              <a:spcAft>
                <a:spcPts val="0"/>
              </a:spcAft>
              <a:buSzPts val="1000"/>
              <a:buNone/>
              <a:defRPr/>
            </a:lvl2pPr>
            <a:lvl3pPr indent="0" lvl="2" marL="0" algn="ctr">
              <a:lnSpc>
                <a:spcPct val="100000"/>
              </a:lnSpc>
              <a:spcBef>
                <a:spcPts val="0"/>
              </a:spcBef>
              <a:spcAft>
                <a:spcPts val="0"/>
              </a:spcAft>
              <a:buSzPts val="1000"/>
              <a:buNone/>
              <a:defRPr/>
            </a:lvl3pPr>
            <a:lvl4pPr indent="0" lvl="3" marL="0" algn="ctr">
              <a:lnSpc>
                <a:spcPct val="100000"/>
              </a:lnSpc>
              <a:spcBef>
                <a:spcPts val="0"/>
              </a:spcBef>
              <a:spcAft>
                <a:spcPts val="0"/>
              </a:spcAft>
              <a:buSzPts val="1000"/>
              <a:buNone/>
              <a:defRPr/>
            </a:lvl4pPr>
            <a:lvl5pPr indent="0" lvl="4" marL="0" algn="ctr">
              <a:lnSpc>
                <a:spcPct val="100000"/>
              </a:lnSpc>
              <a:spcBef>
                <a:spcPts val="0"/>
              </a:spcBef>
              <a:spcAft>
                <a:spcPts val="0"/>
              </a:spcAft>
              <a:buSzPts val="1000"/>
              <a:buNone/>
              <a:defRPr/>
            </a:lvl5pPr>
            <a:lvl6pPr indent="0" lvl="5" marL="0" algn="ctr">
              <a:lnSpc>
                <a:spcPct val="100000"/>
              </a:lnSpc>
              <a:spcBef>
                <a:spcPts val="0"/>
              </a:spcBef>
              <a:spcAft>
                <a:spcPts val="0"/>
              </a:spcAft>
              <a:buSzPts val="1000"/>
              <a:buNone/>
              <a:defRPr/>
            </a:lvl6pPr>
            <a:lvl7pPr indent="0" lvl="6" marL="0" algn="ctr">
              <a:lnSpc>
                <a:spcPct val="100000"/>
              </a:lnSpc>
              <a:spcBef>
                <a:spcPts val="0"/>
              </a:spcBef>
              <a:spcAft>
                <a:spcPts val="0"/>
              </a:spcAft>
              <a:buSzPts val="1000"/>
              <a:buNone/>
              <a:defRPr/>
            </a:lvl7pPr>
            <a:lvl8pPr indent="0" lvl="7" marL="0" algn="ctr">
              <a:lnSpc>
                <a:spcPct val="100000"/>
              </a:lnSpc>
              <a:spcBef>
                <a:spcPts val="0"/>
              </a:spcBef>
              <a:spcAft>
                <a:spcPts val="0"/>
              </a:spcAft>
              <a:buSzPts val="1000"/>
              <a:buNone/>
              <a:defRPr/>
            </a:lvl8pPr>
            <a:lvl9pPr indent="0" lvl="8" marL="0" algn="ctr">
              <a:lnSpc>
                <a:spcPct val="100000"/>
              </a:lnSpc>
              <a:spcBef>
                <a:spcPts val="0"/>
              </a:spcBef>
              <a:spcAft>
                <a:spcPts val="0"/>
              </a:spcAft>
              <a:buSzPts val="1000"/>
              <a:buNone/>
              <a:defRPr/>
            </a:lvl9pPr>
          </a:lstStyle>
          <a:p>
            <a:pPr indent="0" lvl="0" marL="0" rtl="0" algn="ctr">
              <a:spcBef>
                <a:spcPts val="0"/>
              </a:spcBef>
              <a:spcAft>
                <a:spcPts val="0"/>
              </a:spcAft>
              <a:buNone/>
            </a:pPr>
            <a:fld id="{00000000-1234-1234-1234-123412341234}" type="slidenum">
              <a:rPr lang="en-US"/>
              <a:t>‹#›</a:t>
            </a:fld>
            <a:endParaRPr/>
          </a:p>
        </p:txBody>
      </p:sp>
      <p:sp>
        <p:nvSpPr>
          <p:cNvPr id="12" name="Google Shape;12;p66"/>
          <p:cNvSpPr txBox="1"/>
          <p:nvPr/>
        </p:nvSpPr>
        <p:spPr>
          <a:xfrm>
            <a:off x="7023207" y="4555976"/>
            <a:ext cx="2043953"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200" u="none" cap="none" strike="noStrike">
                <a:solidFill>
                  <a:schemeClr val="lt1"/>
                </a:solidFill>
                <a:latin typeface="Walter Turncoat"/>
                <a:ea typeface="Walter Turncoat"/>
                <a:cs typeface="Walter Turncoat"/>
                <a:sym typeface="Walter Turncoat"/>
              </a:rPr>
              <a:t>Namitha Ramachandran</a:t>
            </a:r>
            <a:endParaRPr/>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65"/>
          <p:cNvSpPr txBox="1"/>
          <p:nvPr>
            <p:ph type="title"/>
          </p:nvPr>
        </p:nvSpPr>
        <p:spPr>
          <a:xfrm>
            <a:off x="-6025" y="967975"/>
            <a:ext cx="9156000" cy="8574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FFFFFF"/>
              </a:buClr>
              <a:buSzPts val="2600"/>
              <a:buFont typeface="Walter Turncoat"/>
              <a:buNone/>
              <a:defRPr b="0" i="0" sz="2600" u="none" cap="none" strike="noStrike">
                <a:solidFill>
                  <a:srgbClr val="FFFFFF"/>
                </a:solidFill>
                <a:latin typeface="Walter Turncoat"/>
                <a:ea typeface="Walter Turncoat"/>
                <a:cs typeface="Walter Turncoat"/>
                <a:sym typeface="Walter Turncoat"/>
              </a:defRPr>
            </a:lvl1pPr>
            <a:lvl2pPr lvl="1" marR="0" rtl="0" algn="ctr">
              <a:lnSpc>
                <a:spcPct val="100000"/>
              </a:lnSpc>
              <a:spcBef>
                <a:spcPts val="0"/>
              </a:spcBef>
              <a:spcAft>
                <a:spcPts val="0"/>
              </a:spcAft>
              <a:buClr>
                <a:srgbClr val="FFFFFF"/>
              </a:buClr>
              <a:buSzPts val="2600"/>
              <a:buFont typeface="Walter Turncoat"/>
              <a:buNone/>
              <a:defRPr b="0" i="0" sz="2600" u="none" cap="none" strike="noStrike">
                <a:solidFill>
                  <a:srgbClr val="FFFFFF"/>
                </a:solidFill>
                <a:latin typeface="Walter Turncoat"/>
                <a:ea typeface="Walter Turncoat"/>
                <a:cs typeface="Walter Turncoat"/>
                <a:sym typeface="Walter Turncoat"/>
              </a:defRPr>
            </a:lvl2pPr>
            <a:lvl3pPr lvl="2" marR="0" rtl="0" algn="ctr">
              <a:lnSpc>
                <a:spcPct val="100000"/>
              </a:lnSpc>
              <a:spcBef>
                <a:spcPts val="0"/>
              </a:spcBef>
              <a:spcAft>
                <a:spcPts val="0"/>
              </a:spcAft>
              <a:buClr>
                <a:srgbClr val="FFFFFF"/>
              </a:buClr>
              <a:buSzPts val="2600"/>
              <a:buFont typeface="Walter Turncoat"/>
              <a:buNone/>
              <a:defRPr b="0" i="0" sz="2600" u="none" cap="none" strike="noStrike">
                <a:solidFill>
                  <a:srgbClr val="FFFFFF"/>
                </a:solidFill>
                <a:latin typeface="Walter Turncoat"/>
                <a:ea typeface="Walter Turncoat"/>
                <a:cs typeface="Walter Turncoat"/>
                <a:sym typeface="Walter Turncoat"/>
              </a:defRPr>
            </a:lvl3pPr>
            <a:lvl4pPr lvl="3" marR="0" rtl="0" algn="ctr">
              <a:lnSpc>
                <a:spcPct val="100000"/>
              </a:lnSpc>
              <a:spcBef>
                <a:spcPts val="0"/>
              </a:spcBef>
              <a:spcAft>
                <a:spcPts val="0"/>
              </a:spcAft>
              <a:buClr>
                <a:srgbClr val="FFFFFF"/>
              </a:buClr>
              <a:buSzPts val="2600"/>
              <a:buFont typeface="Walter Turncoat"/>
              <a:buNone/>
              <a:defRPr b="0" i="0" sz="2600" u="none" cap="none" strike="noStrike">
                <a:solidFill>
                  <a:srgbClr val="FFFFFF"/>
                </a:solidFill>
                <a:latin typeface="Walter Turncoat"/>
                <a:ea typeface="Walter Turncoat"/>
                <a:cs typeface="Walter Turncoat"/>
                <a:sym typeface="Walter Turncoat"/>
              </a:defRPr>
            </a:lvl4pPr>
            <a:lvl5pPr lvl="4" marR="0" rtl="0" algn="ctr">
              <a:lnSpc>
                <a:spcPct val="100000"/>
              </a:lnSpc>
              <a:spcBef>
                <a:spcPts val="0"/>
              </a:spcBef>
              <a:spcAft>
                <a:spcPts val="0"/>
              </a:spcAft>
              <a:buClr>
                <a:srgbClr val="FFFFFF"/>
              </a:buClr>
              <a:buSzPts val="2600"/>
              <a:buFont typeface="Walter Turncoat"/>
              <a:buNone/>
              <a:defRPr b="0" i="0" sz="2600" u="none" cap="none" strike="noStrike">
                <a:solidFill>
                  <a:srgbClr val="FFFFFF"/>
                </a:solidFill>
                <a:latin typeface="Walter Turncoat"/>
                <a:ea typeface="Walter Turncoat"/>
                <a:cs typeface="Walter Turncoat"/>
                <a:sym typeface="Walter Turncoat"/>
              </a:defRPr>
            </a:lvl5pPr>
            <a:lvl6pPr lvl="5" marR="0" rtl="0" algn="ctr">
              <a:lnSpc>
                <a:spcPct val="100000"/>
              </a:lnSpc>
              <a:spcBef>
                <a:spcPts val="0"/>
              </a:spcBef>
              <a:spcAft>
                <a:spcPts val="0"/>
              </a:spcAft>
              <a:buClr>
                <a:srgbClr val="FFFFFF"/>
              </a:buClr>
              <a:buSzPts val="2600"/>
              <a:buFont typeface="Walter Turncoat"/>
              <a:buNone/>
              <a:defRPr b="0" i="0" sz="2600" u="none" cap="none" strike="noStrike">
                <a:solidFill>
                  <a:srgbClr val="FFFFFF"/>
                </a:solidFill>
                <a:latin typeface="Walter Turncoat"/>
                <a:ea typeface="Walter Turncoat"/>
                <a:cs typeface="Walter Turncoat"/>
                <a:sym typeface="Walter Turncoat"/>
              </a:defRPr>
            </a:lvl6pPr>
            <a:lvl7pPr lvl="6" marR="0" rtl="0" algn="ctr">
              <a:lnSpc>
                <a:spcPct val="100000"/>
              </a:lnSpc>
              <a:spcBef>
                <a:spcPts val="0"/>
              </a:spcBef>
              <a:spcAft>
                <a:spcPts val="0"/>
              </a:spcAft>
              <a:buClr>
                <a:srgbClr val="FFFFFF"/>
              </a:buClr>
              <a:buSzPts val="2600"/>
              <a:buFont typeface="Walter Turncoat"/>
              <a:buNone/>
              <a:defRPr b="0" i="0" sz="2600" u="none" cap="none" strike="noStrike">
                <a:solidFill>
                  <a:srgbClr val="FFFFFF"/>
                </a:solidFill>
                <a:latin typeface="Walter Turncoat"/>
                <a:ea typeface="Walter Turncoat"/>
                <a:cs typeface="Walter Turncoat"/>
                <a:sym typeface="Walter Turncoat"/>
              </a:defRPr>
            </a:lvl7pPr>
            <a:lvl8pPr lvl="7" marR="0" rtl="0" algn="ctr">
              <a:lnSpc>
                <a:spcPct val="100000"/>
              </a:lnSpc>
              <a:spcBef>
                <a:spcPts val="0"/>
              </a:spcBef>
              <a:spcAft>
                <a:spcPts val="0"/>
              </a:spcAft>
              <a:buClr>
                <a:srgbClr val="FFFFFF"/>
              </a:buClr>
              <a:buSzPts val="2600"/>
              <a:buFont typeface="Walter Turncoat"/>
              <a:buNone/>
              <a:defRPr b="0" i="0" sz="2600" u="none" cap="none" strike="noStrike">
                <a:solidFill>
                  <a:srgbClr val="FFFFFF"/>
                </a:solidFill>
                <a:latin typeface="Walter Turncoat"/>
                <a:ea typeface="Walter Turncoat"/>
                <a:cs typeface="Walter Turncoat"/>
                <a:sym typeface="Walter Turncoat"/>
              </a:defRPr>
            </a:lvl8pPr>
            <a:lvl9pPr lvl="8" marR="0" rtl="0" algn="ctr">
              <a:lnSpc>
                <a:spcPct val="100000"/>
              </a:lnSpc>
              <a:spcBef>
                <a:spcPts val="0"/>
              </a:spcBef>
              <a:spcAft>
                <a:spcPts val="0"/>
              </a:spcAft>
              <a:buClr>
                <a:srgbClr val="FFFFFF"/>
              </a:buClr>
              <a:buSzPts val="2600"/>
              <a:buFont typeface="Walter Turncoat"/>
              <a:buNone/>
              <a:defRPr b="0" i="0" sz="2600" u="none" cap="none" strike="noStrike">
                <a:solidFill>
                  <a:srgbClr val="FFFFFF"/>
                </a:solidFill>
                <a:latin typeface="Walter Turncoat"/>
                <a:ea typeface="Walter Turncoat"/>
                <a:cs typeface="Walter Turncoat"/>
                <a:sym typeface="Walter Turncoat"/>
              </a:defRPr>
            </a:lvl9pPr>
          </a:lstStyle>
          <a:p/>
        </p:txBody>
      </p:sp>
      <p:sp>
        <p:nvSpPr>
          <p:cNvPr id="7" name="Google Shape;7;p65"/>
          <p:cNvSpPr txBox="1"/>
          <p:nvPr>
            <p:ph idx="1" type="body"/>
          </p:nvPr>
        </p:nvSpPr>
        <p:spPr>
          <a:xfrm>
            <a:off x="457200" y="1563400"/>
            <a:ext cx="8229600" cy="25032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600"/>
              </a:spcBef>
              <a:spcAft>
                <a:spcPts val="0"/>
              </a:spcAft>
              <a:buClr>
                <a:srgbClr val="FFFFFF"/>
              </a:buClr>
              <a:buSzPts val="2000"/>
              <a:buFont typeface="Sniglet"/>
              <a:buChar char="✘"/>
              <a:defRPr b="0" i="0" sz="2000" u="none" cap="none" strike="noStrike">
                <a:solidFill>
                  <a:srgbClr val="FFFFFF"/>
                </a:solidFill>
                <a:latin typeface="Sniglet"/>
                <a:ea typeface="Sniglet"/>
                <a:cs typeface="Sniglet"/>
                <a:sym typeface="Sniglet"/>
              </a:defRPr>
            </a:lvl1pPr>
            <a:lvl2pPr indent="-355600" lvl="1" marL="914400" marR="0" rtl="0" algn="l">
              <a:lnSpc>
                <a:spcPct val="100000"/>
              </a:lnSpc>
              <a:spcBef>
                <a:spcPts val="0"/>
              </a:spcBef>
              <a:spcAft>
                <a:spcPts val="0"/>
              </a:spcAft>
              <a:buClr>
                <a:srgbClr val="FFFFFF"/>
              </a:buClr>
              <a:buSzPts val="2000"/>
              <a:buFont typeface="Sniglet"/>
              <a:buChar char="○"/>
              <a:defRPr b="0" i="0" sz="2000" u="none" cap="none" strike="noStrike">
                <a:solidFill>
                  <a:srgbClr val="FFFFFF"/>
                </a:solidFill>
                <a:latin typeface="Sniglet"/>
                <a:ea typeface="Sniglet"/>
                <a:cs typeface="Sniglet"/>
                <a:sym typeface="Sniglet"/>
              </a:defRPr>
            </a:lvl2pPr>
            <a:lvl3pPr indent="-355600" lvl="2" marL="1371600" marR="0" rtl="0" algn="l">
              <a:lnSpc>
                <a:spcPct val="100000"/>
              </a:lnSpc>
              <a:spcBef>
                <a:spcPts val="0"/>
              </a:spcBef>
              <a:spcAft>
                <a:spcPts val="0"/>
              </a:spcAft>
              <a:buClr>
                <a:srgbClr val="FFFFFF"/>
              </a:buClr>
              <a:buSzPts val="2000"/>
              <a:buFont typeface="Sniglet"/>
              <a:buChar char="■"/>
              <a:defRPr b="0" i="0" sz="2000" u="none" cap="none" strike="noStrike">
                <a:solidFill>
                  <a:srgbClr val="FFFFFF"/>
                </a:solidFill>
                <a:latin typeface="Sniglet"/>
                <a:ea typeface="Sniglet"/>
                <a:cs typeface="Sniglet"/>
                <a:sym typeface="Sniglet"/>
              </a:defRPr>
            </a:lvl3pPr>
            <a:lvl4pPr indent="-355600" lvl="3" marL="1828800" marR="0" rtl="0" algn="l">
              <a:lnSpc>
                <a:spcPct val="100000"/>
              </a:lnSpc>
              <a:spcBef>
                <a:spcPts val="0"/>
              </a:spcBef>
              <a:spcAft>
                <a:spcPts val="0"/>
              </a:spcAft>
              <a:buClr>
                <a:srgbClr val="FFFFFF"/>
              </a:buClr>
              <a:buSzPts val="2000"/>
              <a:buFont typeface="Sniglet"/>
              <a:buChar char="●"/>
              <a:defRPr b="0" i="0" sz="2000" u="none" cap="none" strike="noStrike">
                <a:solidFill>
                  <a:srgbClr val="FFFFFF"/>
                </a:solidFill>
                <a:latin typeface="Sniglet"/>
                <a:ea typeface="Sniglet"/>
                <a:cs typeface="Sniglet"/>
                <a:sym typeface="Sniglet"/>
              </a:defRPr>
            </a:lvl4pPr>
            <a:lvl5pPr indent="-355600" lvl="4" marL="2286000" marR="0" rtl="0" algn="l">
              <a:lnSpc>
                <a:spcPct val="100000"/>
              </a:lnSpc>
              <a:spcBef>
                <a:spcPts val="0"/>
              </a:spcBef>
              <a:spcAft>
                <a:spcPts val="0"/>
              </a:spcAft>
              <a:buClr>
                <a:srgbClr val="FFFFFF"/>
              </a:buClr>
              <a:buSzPts val="2000"/>
              <a:buFont typeface="Sniglet"/>
              <a:buChar char="○"/>
              <a:defRPr b="0" i="0" sz="2000" u="none" cap="none" strike="noStrike">
                <a:solidFill>
                  <a:srgbClr val="FFFFFF"/>
                </a:solidFill>
                <a:latin typeface="Sniglet"/>
                <a:ea typeface="Sniglet"/>
                <a:cs typeface="Sniglet"/>
                <a:sym typeface="Sniglet"/>
              </a:defRPr>
            </a:lvl5pPr>
            <a:lvl6pPr indent="-355600" lvl="5" marL="2743200" marR="0" rtl="0" algn="l">
              <a:lnSpc>
                <a:spcPct val="100000"/>
              </a:lnSpc>
              <a:spcBef>
                <a:spcPts val="0"/>
              </a:spcBef>
              <a:spcAft>
                <a:spcPts val="0"/>
              </a:spcAft>
              <a:buClr>
                <a:srgbClr val="FFFFFF"/>
              </a:buClr>
              <a:buSzPts val="2000"/>
              <a:buFont typeface="Sniglet"/>
              <a:buChar char="■"/>
              <a:defRPr b="0" i="0" sz="2000" u="none" cap="none" strike="noStrike">
                <a:solidFill>
                  <a:srgbClr val="FFFFFF"/>
                </a:solidFill>
                <a:latin typeface="Sniglet"/>
                <a:ea typeface="Sniglet"/>
                <a:cs typeface="Sniglet"/>
                <a:sym typeface="Sniglet"/>
              </a:defRPr>
            </a:lvl6pPr>
            <a:lvl7pPr indent="-355600" lvl="6" marL="3200400" marR="0" rtl="0" algn="l">
              <a:lnSpc>
                <a:spcPct val="100000"/>
              </a:lnSpc>
              <a:spcBef>
                <a:spcPts val="0"/>
              </a:spcBef>
              <a:spcAft>
                <a:spcPts val="0"/>
              </a:spcAft>
              <a:buClr>
                <a:srgbClr val="FFFFFF"/>
              </a:buClr>
              <a:buSzPts val="2000"/>
              <a:buFont typeface="Sniglet"/>
              <a:buChar char="●"/>
              <a:defRPr b="0" i="0" sz="2000" u="none" cap="none" strike="noStrike">
                <a:solidFill>
                  <a:srgbClr val="FFFFFF"/>
                </a:solidFill>
                <a:latin typeface="Sniglet"/>
                <a:ea typeface="Sniglet"/>
                <a:cs typeface="Sniglet"/>
                <a:sym typeface="Sniglet"/>
              </a:defRPr>
            </a:lvl7pPr>
            <a:lvl8pPr indent="-355600" lvl="7" marL="3657600" marR="0" rtl="0" algn="l">
              <a:lnSpc>
                <a:spcPct val="100000"/>
              </a:lnSpc>
              <a:spcBef>
                <a:spcPts val="0"/>
              </a:spcBef>
              <a:spcAft>
                <a:spcPts val="0"/>
              </a:spcAft>
              <a:buClr>
                <a:srgbClr val="FFFFFF"/>
              </a:buClr>
              <a:buSzPts val="2000"/>
              <a:buFont typeface="Sniglet"/>
              <a:buChar char="○"/>
              <a:defRPr b="0" i="0" sz="2000" u="none" cap="none" strike="noStrike">
                <a:solidFill>
                  <a:srgbClr val="FFFFFF"/>
                </a:solidFill>
                <a:latin typeface="Sniglet"/>
                <a:ea typeface="Sniglet"/>
                <a:cs typeface="Sniglet"/>
                <a:sym typeface="Sniglet"/>
              </a:defRPr>
            </a:lvl8pPr>
            <a:lvl9pPr indent="-355600" lvl="8" marL="4114800" marR="0" rtl="0" algn="l">
              <a:lnSpc>
                <a:spcPct val="100000"/>
              </a:lnSpc>
              <a:spcBef>
                <a:spcPts val="0"/>
              </a:spcBef>
              <a:spcAft>
                <a:spcPts val="0"/>
              </a:spcAft>
              <a:buClr>
                <a:srgbClr val="FFFFFF"/>
              </a:buClr>
              <a:buSzPts val="2000"/>
              <a:buFont typeface="Sniglet"/>
              <a:buChar char="■"/>
              <a:defRPr b="0" i="0" sz="2000" u="none" cap="none" strike="noStrike">
                <a:solidFill>
                  <a:srgbClr val="FFFFFF"/>
                </a:solidFill>
                <a:latin typeface="Sniglet"/>
                <a:ea typeface="Sniglet"/>
                <a:cs typeface="Sniglet"/>
                <a:sym typeface="Sniglet"/>
              </a:defRPr>
            </a:lvl9pPr>
          </a:lstStyle>
          <a:p/>
        </p:txBody>
      </p:sp>
      <p:sp>
        <p:nvSpPr>
          <p:cNvPr id="8" name="Google Shape;8;p65"/>
          <p:cNvSpPr txBox="1"/>
          <p:nvPr>
            <p:ph idx="12" type="sldNum"/>
          </p:nvPr>
        </p:nvSpPr>
        <p:spPr>
          <a:xfrm>
            <a:off x="4297650" y="4832975"/>
            <a:ext cx="548700" cy="3105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Sniglet"/>
                <a:ea typeface="Sniglet"/>
                <a:cs typeface="Sniglet"/>
                <a:sym typeface="Sniglet"/>
              </a:defRPr>
            </a:lvl1pPr>
            <a:lvl2pPr indent="0" lvl="1" marL="0" marR="0" rtl="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Sniglet"/>
                <a:ea typeface="Sniglet"/>
                <a:cs typeface="Sniglet"/>
                <a:sym typeface="Sniglet"/>
              </a:defRPr>
            </a:lvl2pPr>
            <a:lvl3pPr indent="0" lvl="2" marL="0" marR="0" rtl="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Sniglet"/>
                <a:ea typeface="Sniglet"/>
                <a:cs typeface="Sniglet"/>
                <a:sym typeface="Sniglet"/>
              </a:defRPr>
            </a:lvl3pPr>
            <a:lvl4pPr indent="0" lvl="3" marL="0" marR="0" rtl="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Sniglet"/>
                <a:ea typeface="Sniglet"/>
                <a:cs typeface="Sniglet"/>
                <a:sym typeface="Sniglet"/>
              </a:defRPr>
            </a:lvl4pPr>
            <a:lvl5pPr indent="0" lvl="4" marL="0" marR="0" rtl="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Sniglet"/>
                <a:ea typeface="Sniglet"/>
                <a:cs typeface="Sniglet"/>
                <a:sym typeface="Sniglet"/>
              </a:defRPr>
            </a:lvl5pPr>
            <a:lvl6pPr indent="0" lvl="5" marL="0" marR="0" rtl="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Sniglet"/>
                <a:ea typeface="Sniglet"/>
                <a:cs typeface="Sniglet"/>
                <a:sym typeface="Sniglet"/>
              </a:defRPr>
            </a:lvl6pPr>
            <a:lvl7pPr indent="0" lvl="6" marL="0" marR="0" rtl="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Sniglet"/>
                <a:ea typeface="Sniglet"/>
                <a:cs typeface="Sniglet"/>
                <a:sym typeface="Sniglet"/>
              </a:defRPr>
            </a:lvl7pPr>
            <a:lvl8pPr indent="0" lvl="7" marL="0" marR="0" rtl="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Sniglet"/>
                <a:ea typeface="Sniglet"/>
                <a:cs typeface="Sniglet"/>
                <a:sym typeface="Sniglet"/>
              </a:defRPr>
            </a:lvl8pPr>
            <a:lvl9pPr indent="0" lvl="8" marL="0" marR="0" rtl="0" algn="ctr">
              <a:lnSpc>
                <a:spcPct val="100000"/>
              </a:lnSpc>
              <a:spcBef>
                <a:spcPts val="0"/>
              </a:spcBef>
              <a:spcAft>
                <a:spcPts val="0"/>
              </a:spcAft>
              <a:buClr>
                <a:srgbClr val="000000"/>
              </a:buClr>
              <a:buSzPts val="1000"/>
              <a:buFont typeface="Arial"/>
              <a:buNone/>
              <a:defRPr b="0" i="0" sz="1000" u="none" cap="none" strike="noStrike">
                <a:solidFill>
                  <a:srgbClr val="FFFFFF"/>
                </a:solidFill>
                <a:latin typeface="Sniglet"/>
                <a:ea typeface="Sniglet"/>
                <a:cs typeface="Sniglet"/>
                <a:sym typeface="Sniglet"/>
              </a:defRPr>
            </a:lvl9pPr>
          </a:lstStyle>
          <a:p>
            <a:pPr indent="0" lvl="0" marL="0" rtl="0" algn="ctr">
              <a:spcBef>
                <a:spcPts val="0"/>
              </a:spcBef>
              <a:spcAft>
                <a:spcPts val="0"/>
              </a:spcAft>
              <a:buNone/>
            </a:pPr>
            <a:fld id="{00000000-1234-1234-1234-123412341234}" type="slidenum">
              <a:rPr lang="en-US"/>
              <a:t>‹#›</a:t>
            </a:fld>
            <a:endParaRPr/>
          </a:p>
        </p:txBody>
      </p:sp>
      <p:sp>
        <p:nvSpPr>
          <p:cNvPr id="9" name="Google Shape;9;p65"/>
          <p:cNvSpPr txBox="1"/>
          <p:nvPr/>
        </p:nvSpPr>
        <p:spPr>
          <a:xfrm>
            <a:off x="6719634" y="169681"/>
            <a:ext cx="299136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Walter Turncoat"/>
                <a:ea typeface="Walter Turncoat"/>
                <a:cs typeface="Walter Turncoat"/>
                <a:sym typeface="Walter Turncoat"/>
              </a:rPr>
              <a:t>Namitha Ramachandran</a:t>
            </a:r>
            <a:endParaRPr/>
          </a:p>
        </p:txBody>
      </p:sp>
    </p:spTree>
  </p:cSld>
  <p:clrMap accent1="accent1" accent2="accent2" accent3="accent3" accent4="accent4" accent5="accent5" accent6="accent6" bg1="lt1" bg2="dk2" tx1="dk1" tx2="lt2" folHlink="folHlink" hlink="hlink"/>
  <p:sldLayoutIdLst>
    <p:sldLayoutId id="2147483649" r:id="rId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5.jpg"/><Relationship Id="rId5" Type="http://schemas.openxmlformats.org/officeDocument/2006/relationships/image" Target="../media/image1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3.jp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0.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8.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9.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4.png"/><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9.png"/><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2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3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3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4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3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3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jpg"/><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 name="Shape 16"/>
        <p:cNvGrpSpPr/>
        <p:nvPr/>
      </p:nvGrpSpPr>
      <p:grpSpPr>
        <a:xfrm>
          <a:off x="0" y="0"/>
          <a:ext cx="0" cy="0"/>
          <a:chOff x="0" y="0"/>
          <a:chExt cx="0" cy="0"/>
        </a:xfrm>
      </p:grpSpPr>
      <p:sp>
        <p:nvSpPr>
          <p:cNvPr id="17" name="Google Shape;17;p1"/>
          <p:cNvSpPr txBox="1"/>
          <p:nvPr>
            <p:ph idx="12" type="sldNum"/>
          </p:nvPr>
        </p:nvSpPr>
        <p:spPr>
          <a:xfrm>
            <a:off x="4297650" y="4832975"/>
            <a:ext cx="548700" cy="310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00"/>
              <a:buNone/>
            </a:pPr>
            <a:fld id="{00000000-1234-1234-1234-123412341234}" type="slidenum">
              <a:rPr lang="en-US"/>
              <a:t>‹#›</a:t>
            </a:fld>
            <a:endParaRPr/>
          </a:p>
        </p:txBody>
      </p:sp>
      <p:sp>
        <p:nvSpPr>
          <p:cNvPr id="18" name="Google Shape;18;p1"/>
          <p:cNvSpPr txBox="1"/>
          <p:nvPr/>
        </p:nvSpPr>
        <p:spPr>
          <a:xfrm>
            <a:off x="836211" y="1551136"/>
            <a:ext cx="6922877" cy="218521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3600" u="none" cap="none" strike="noStrike">
                <a:solidFill>
                  <a:srgbClr val="FFC000"/>
                </a:solidFill>
                <a:latin typeface="Walter Turncoat"/>
                <a:ea typeface="Walter Turncoat"/>
                <a:cs typeface="Walter Turncoat"/>
                <a:sym typeface="Walter Turncoat"/>
              </a:rPr>
              <a:t>COMPUTER GRAPHICS </a:t>
            </a:r>
            <a:endParaRPr/>
          </a:p>
          <a:p>
            <a:pPr indent="0" lvl="0" marL="0" marR="0" rtl="0" algn="ctr">
              <a:lnSpc>
                <a:spcPct val="100000"/>
              </a:lnSpc>
              <a:spcBef>
                <a:spcPts val="0"/>
              </a:spcBef>
              <a:spcAft>
                <a:spcPts val="0"/>
              </a:spcAft>
              <a:buNone/>
            </a:pPr>
            <a:r>
              <a:rPr b="1" i="0" lang="en-US" sz="3600" u="none" cap="none" strike="noStrike">
                <a:solidFill>
                  <a:srgbClr val="FFC000"/>
                </a:solidFill>
                <a:latin typeface="Walter Turncoat"/>
                <a:ea typeface="Walter Turncoat"/>
                <a:cs typeface="Walter Turncoat"/>
                <a:sym typeface="Walter Turncoat"/>
              </a:rPr>
              <a:t>&amp; </a:t>
            </a:r>
            <a:endParaRPr/>
          </a:p>
          <a:p>
            <a:pPr indent="0" lvl="0" marL="0" marR="0" rtl="0" algn="ctr">
              <a:lnSpc>
                <a:spcPct val="100000"/>
              </a:lnSpc>
              <a:spcBef>
                <a:spcPts val="0"/>
              </a:spcBef>
              <a:spcAft>
                <a:spcPts val="0"/>
              </a:spcAft>
              <a:buNone/>
            </a:pPr>
            <a:r>
              <a:rPr b="1" i="0" lang="en-US" sz="3600" u="none" cap="none" strike="noStrike">
                <a:solidFill>
                  <a:srgbClr val="FFC000"/>
                </a:solidFill>
                <a:latin typeface="Walter Turncoat"/>
                <a:ea typeface="Walter Turncoat"/>
                <a:cs typeface="Walter Turncoat"/>
                <a:sym typeface="Walter Turncoat"/>
              </a:rPr>
              <a:t>IMAGE PROCESSING </a:t>
            </a:r>
            <a:endParaRPr/>
          </a:p>
          <a:p>
            <a:pPr indent="0" lvl="0" marL="0" marR="0" rtl="0" algn="ctr">
              <a:lnSpc>
                <a:spcPct val="100000"/>
              </a:lnSpc>
              <a:spcBef>
                <a:spcPts val="0"/>
              </a:spcBef>
              <a:spcAft>
                <a:spcPts val="0"/>
              </a:spcAft>
              <a:buNone/>
            </a:pPr>
            <a:r>
              <a:rPr b="1" i="0" lang="en-US" sz="2800" u="none" cap="none" strike="noStrike">
                <a:solidFill>
                  <a:schemeClr val="lt1"/>
                </a:solidFill>
                <a:latin typeface="Walter Turncoat"/>
                <a:ea typeface="Walter Turncoat"/>
                <a:cs typeface="Walter Turncoat"/>
                <a:sym typeface="Walter Turncoat"/>
              </a:rPr>
              <a:t>              </a:t>
            </a:r>
            <a:endParaRPr/>
          </a:p>
        </p:txBody>
      </p:sp>
      <p:sp>
        <p:nvSpPr>
          <p:cNvPr id="19" name="Google Shape;19;p1"/>
          <p:cNvSpPr txBox="1"/>
          <p:nvPr/>
        </p:nvSpPr>
        <p:spPr>
          <a:xfrm>
            <a:off x="3530184" y="3736350"/>
            <a:ext cx="191874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FFC000"/>
                </a:solidFill>
                <a:latin typeface="Walter Turncoat"/>
                <a:ea typeface="Walter Turncoat"/>
                <a:cs typeface="Walter Turncoat"/>
                <a:sym typeface="Walter Turncoat"/>
              </a:rPr>
              <a:t>MODULE 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0"/>
          <p:cNvSpPr txBox="1"/>
          <p:nvPr/>
        </p:nvSpPr>
        <p:spPr>
          <a:xfrm>
            <a:off x="127416" y="70964"/>
            <a:ext cx="457200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FFC000"/>
                </a:solidFill>
                <a:latin typeface="Times New Roman"/>
                <a:ea typeface="Times New Roman"/>
                <a:cs typeface="Times New Roman"/>
                <a:sym typeface="Times New Roman"/>
              </a:rPr>
              <a:t>24 bit color format</a:t>
            </a:r>
            <a:endParaRPr/>
          </a:p>
        </p:txBody>
      </p:sp>
      <p:sp>
        <p:nvSpPr>
          <p:cNvPr id="77" name="Google Shape;77;p10"/>
          <p:cNvSpPr txBox="1"/>
          <p:nvPr/>
        </p:nvSpPr>
        <p:spPr>
          <a:xfrm>
            <a:off x="187376" y="532629"/>
            <a:ext cx="8956623" cy="440120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24 bit color format also known as true color format.</a:t>
            </a:r>
            <a:endParaRPr/>
          </a:p>
          <a:p>
            <a:pPr indent="0" lvl="0" marL="0" marR="0" rtl="0" algn="l">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 Like 16 bit color format, in a 24 bit color format, the 24 bits are again distributed in three different formats of Red, Green and Blue.</a:t>
            </a:r>
            <a:endParaRPr/>
          </a:p>
          <a:p>
            <a:pPr indent="0" lvl="0" marL="0" marR="0" rtl="0" algn="just">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Since 24 is equally divided on 8, so it has been distributed equally between three different color channels.</a:t>
            </a:r>
            <a:endParaRPr/>
          </a:p>
          <a:p>
            <a:pPr indent="0" lvl="0" marL="0" marR="0" rtl="0" algn="just">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Their distribution is like this : 8 bits for R, 8 bits for G, 8 bits for B.</a:t>
            </a:r>
            <a:endParaRPr/>
          </a:p>
          <a:p>
            <a:pPr indent="0" lvl="0" marL="0" marR="0" rtl="0" algn="just">
              <a:lnSpc>
                <a:spcPct val="100000"/>
              </a:lnSpc>
              <a:spcBef>
                <a:spcPts val="0"/>
              </a:spcBef>
              <a:spcAft>
                <a:spcPts val="0"/>
              </a:spcAft>
              <a:buNone/>
            </a:pPr>
            <a:r>
              <a:t/>
            </a:r>
            <a:endParaRPr b="0" i="0" sz="2000" u="none" cap="none" strike="noStrike">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t/>
            </a:r>
            <a:endParaRPr b="0" i="0" sz="20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Format</a:t>
            </a:r>
            <a:endParaRPr/>
          </a:p>
          <a:p>
            <a:pPr indent="0" lvl="0" marL="0" marR="0" rtl="0" algn="just">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It is the most commonly used format. Its format is PPM ( Portable pixMap) which is supported by Linux operating system. The famous windows have its own format for it which is BMP ( Bitmap ).</a:t>
            </a:r>
            <a:endParaRPr/>
          </a:p>
          <a:p>
            <a:pPr indent="0" lvl="0" marL="0" marR="0" rtl="0" algn="just">
              <a:lnSpc>
                <a:spcPct val="100000"/>
              </a:lnSpc>
              <a:spcBef>
                <a:spcPts val="0"/>
              </a:spcBef>
              <a:spcAft>
                <a:spcPts val="0"/>
              </a:spcAft>
              <a:buNone/>
            </a:pPr>
            <a:r>
              <a:t/>
            </a:r>
            <a:endParaRPr b="0" i="0" sz="20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2000" u="none" cap="none" strike="noStrike">
              <a:solidFill>
                <a:schemeClr val="lt1"/>
              </a:solidFill>
              <a:latin typeface="Times New Roman"/>
              <a:ea typeface="Times New Roman"/>
              <a:cs typeface="Times New Roman"/>
              <a:sym typeface="Times New Roman"/>
            </a:endParaRPr>
          </a:p>
        </p:txBody>
      </p:sp>
    </p:spTree>
  </p:cSld>
  <p:clrMapOvr>
    <a:masterClrMapping/>
  </p:clrMapOvr>
  <p:transition>
    <p:fade thruBlk="1"/>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1"/>
          <p:cNvSpPr txBox="1"/>
          <p:nvPr/>
        </p:nvSpPr>
        <p:spPr>
          <a:xfrm>
            <a:off x="0" y="145039"/>
            <a:ext cx="9061554" cy="19389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FFC000"/>
                </a:solidFill>
                <a:latin typeface="Times New Roman"/>
                <a:ea typeface="Times New Roman"/>
                <a:cs typeface="Times New Roman"/>
                <a:sym typeface="Times New Roman"/>
              </a:rPr>
              <a:t>Digital Image Processing </a:t>
            </a:r>
            <a:r>
              <a:rPr b="0" i="0" lang="en-US" sz="2000" u="none" cap="none" strike="noStrike">
                <a:solidFill>
                  <a:schemeClr val="lt1"/>
                </a:solidFill>
                <a:latin typeface="Times New Roman"/>
                <a:ea typeface="Times New Roman"/>
                <a:cs typeface="Times New Roman"/>
                <a:sym typeface="Times New Roman"/>
              </a:rPr>
              <a:t>means processing digital images by means </a:t>
            </a:r>
            <a:r>
              <a:rPr b="1" i="0" lang="en-US" sz="2000" u="none" cap="none" strike="noStrike">
                <a:solidFill>
                  <a:srgbClr val="FFC000"/>
                </a:solidFill>
                <a:latin typeface="Times New Roman"/>
                <a:ea typeface="Times New Roman"/>
                <a:cs typeface="Times New Roman"/>
                <a:sym typeface="Times New Roman"/>
              </a:rPr>
              <a:t>of a digital computer. </a:t>
            </a:r>
            <a:endParaRPr/>
          </a:p>
          <a:p>
            <a:pPr indent="0" lvl="0" marL="0" marR="0" rtl="0" algn="l">
              <a:lnSpc>
                <a:spcPct val="100000"/>
              </a:lnSpc>
              <a:spcBef>
                <a:spcPts val="0"/>
              </a:spcBef>
              <a:spcAft>
                <a:spcPts val="0"/>
              </a:spcAft>
              <a:buNone/>
            </a:pPr>
            <a:r>
              <a:t/>
            </a:r>
            <a:endParaRPr b="0" i="0" sz="20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We can also say that it is a use of computer algorithms to get enhanced images or extract useful information.</a:t>
            </a:r>
            <a:endParaRPr b="0" i="0" sz="20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2000" u="none" cap="none" strike="noStrike">
              <a:solidFill>
                <a:schemeClr val="lt1"/>
              </a:solidFill>
              <a:latin typeface="Times New Roman"/>
              <a:ea typeface="Times New Roman"/>
              <a:cs typeface="Times New Roman"/>
              <a:sym typeface="Times New Roman"/>
            </a:endParaRPr>
          </a:p>
        </p:txBody>
      </p:sp>
      <p:sp>
        <p:nvSpPr>
          <p:cNvPr id="83" name="Google Shape;83;p11"/>
          <p:cNvSpPr txBox="1"/>
          <p:nvPr/>
        </p:nvSpPr>
        <p:spPr>
          <a:xfrm>
            <a:off x="0" y="1994629"/>
            <a:ext cx="9308892" cy="270843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200" u="none" cap="none" strike="noStrike">
                <a:solidFill>
                  <a:srgbClr val="FFC000"/>
                </a:solidFill>
                <a:latin typeface="Times New Roman"/>
                <a:ea typeface="Times New Roman"/>
                <a:cs typeface="Times New Roman"/>
                <a:sym typeface="Times New Roman"/>
              </a:rPr>
              <a:t>Image processing and applications</a:t>
            </a:r>
            <a:endParaRPr/>
          </a:p>
          <a:p>
            <a:pPr indent="0" lvl="0" marL="0" marR="0" rtl="0" algn="l">
              <a:lnSpc>
                <a:spcPct val="100000"/>
              </a:lnSpc>
              <a:spcBef>
                <a:spcPts val="0"/>
              </a:spcBef>
              <a:spcAft>
                <a:spcPts val="0"/>
              </a:spcAft>
              <a:buNone/>
            </a:pPr>
            <a:r>
              <a:t/>
            </a:r>
            <a:endParaRPr b="1" i="0" sz="2400" u="none" cap="none" strike="noStrike">
              <a:solidFill>
                <a:srgbClr val="FFC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2400" u="none" cap="none" strike="noStrike">
                <a:solidFill>
                  <a:srgbClr val="FFC000"/>
                </a:solidFill>
                <a:latin typeface="Times New Roman"/>
                <a:ea typeface="Times New Roman"/>
                <a:cs typeface="Times New Roman"/>
                <a:sym typeface="Times New Roman"/>
              </a:rPr>
              <a:t>1)Gamma-ray Imaging: </a:t>
            </a:r>
            <a:r>
              <a:rPr b="1" i="0" lang="en-US" sz="1800" u="none" cap="none" strike="noStrike">
                <a:solidFill>
                  <a:schemeClr val="lt1"/>
                </a:solidFill>
                <a:latin typeface="Times New Roman"/>
                <a:ea typeface="Times New Roman"/>
                <a:cs typeface="Times New Roman"/>
                <a:sym typeface="Times New Roman"/>
              </a:rPr>
              <a:t>In nuclear medicine injecting a patient with a radioactive isotope emits gamma rays as its decays. Images are collected from the emission collected by gamma-ray decoders. Images of this sort are used to locate sites of bone pathology such as infections or tumors.</a:t>
            </a:r>
            <a:endParaRPr/>
          </a:p>
          <a:p>
            <a:pPr indent="0" lvl="0" marL="0" marR="0" rtl="0" algn="l">
              <a:lnSpc>
                <a:spcPct val="100000"/>
              </a:lnSpc>
              <a:spcBef>
                <a:spcPts val="0"/>
              </a:spcBef>
              <a:spcAft>
                <a:spcPts val="0"/>
              </a:spcAft>
              <a:buNone/>
            </a:pPr>
            <a:r>
              <a:t/>
            </a:r>
            <a:endParaRPr b="1" i="0" sz="18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1800" u="none" cap="none" strike="noStrike">
                <a:solidFill>
                  <a:schemeClr val="lt1"/>
                </a:solidFill>
                <a:latin typeface="Times New Roman"/>
                <a:ea typeface="Times New Roman"/>
                <a:cs typeface="Times New Roman"/>
                <a:sym typeface="Times New Roman"/>
              </a:rPr>
              <a:t>Astronomical observations</a:t>
            </a:r>
            <a:endParaRPr b="1" i="0" sz="1800" u="none" cap="none" strike="noStrike">
              <a:solidFill>
                <a:schemeClr val="lt1"/>
              </a:solidFill>
              <a:latin typeface="Arial"/>
              <a:ea typeface="Arial"/>
              <a:cs typeface="Arial"/>
              <a:sym typeface="Arial"/>
            </a:endParaRPr>
          </a:p>
        </p:txBody>
      </p:sp>
    </p:spTree>
  </p:cSld>
  <p:clrMapOvr>
    <a:masterClrMapping/>
  </p:clrMapOvr>
  <p:transition>
    <p:fade thruBlk="1"/>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2"/>
          <p:cNvSpPr txBox="1"/>
          <p:nvPr/>
        </p:nvSpPr>
        <p:spPr>
          <a:xfrm>
            <a:off x="112426" y="187376"/>
            <a:ext cx="9031574" cy="40626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FFC000"/>
                </a:solidFill>
                <a:latin typeface="Times New Roman"/>
                <a:ea typeface="Times New Roman"/>
                <a:cs typeface="Times New Roman"/>
                <a:sym typeface="Times New Roman"/>
              </a:rPr>
              <a:t>2) X-ray Imaging</a:t>
            </a:r>
            <a:endParaRPr/>
          </a:p>
          <a:p>
            <a:pPr indent="0" lvl="0" marL="0" marR="0" rtl="0" algn="l">
              <a:lnSpc>
                <a:spcPct val="100000"/>
              </a:lnSpc>
              <a:spcBef>
                <a:spcPts val="0"/>
              </a:spcBef>
              <a:spcAft>
                <a:spcPts val="0"/>
              </a:spcAft>
              <a:buNone/>
            </a:pPr>
            <a:r>
              <a:rPr b="1" i="0" lang="en-US" sz="1800" u="none" cap="none" strike="noStrike">
                <a:solidFill>
                  <a:schemeClr val="lt1"/>
                </a:solidFill>
                <a:latin typeface="Times New Roman"/>
                <a:ea typeface="Times New Roman"/>
                <a:cs typeface="Times New Roman"/>
                <a:sym typeface="Times New Roman"/>
              </a:rPr>
              <a:t>Medical diagnostics</a:t>
            </a:r>
            <a:endParaRPr/>
          </a:p>
          <a:p>
            <a:pPr indent="0" lvl="0" marL="0" marR="0" rtl="0" algn="l">
              <a:lnSpc>
                <a:spcPct val="100000"/>
              </a:lnSpc>
              <a:spcBef>
                <a:spcPts val="0"/>
              </a:spcBef>
              <a:spcAft>
                <a:spcPts val="0"/>
              </a:spcAft>
              <a:buNone/>
            </a:pPr>
            <a:r>
              <a:rPr b="1" i="0" lang="en-US" sz="1800" u="none" cap="none" strike="noStrike">
                <a:solidFill>
                  <a:schemeClr val="lt1"/>
                </a:solidFill>
                <a:latin typeface="Times New Roman"/>
                <a:ea typeface="Times New Roman"/>
                <a:cs typeface="Times New Roman"/>
                <a:sym typeface="Times New Roman"/>
              </a:rPr>
              <a:t>Angiography </a:t>
            </a:r>
            <a:endParaRPr/>
          </a:p>
          <a:p>
            <a:pPr indent="0" lvl="0" marL="0" marR="0" rtl="0" algn="l">
              <a:lnSpc>
                <a:spcPct val="100000"/>
              </a:lnSpc>
              <a:spcBef>
                <a:spcPts val="0"/>
              </a:spcBef>
              <a:spcAft>
                <a:spcPts val="0"/>
              </a:spcAft>
              <a:buNone/>
            </a:pPr>
            <a:r>
              <a:rPr b="1" i="0" lang="en-US" sz="1800" u="none" cap="none" strike="noStrike">
                <a:solidFill>
                  <a:schemeClr val="lt1"/>
                </a:solidFill>
                <a:latin typeface="Times New Roman"/>
                <a:ea typeface="Times New Roman"/>
                <a:cs typeface="Times New Roman"/>
                <a:sym typeface="Times New Roman"/>
              </a:rPr>
              <a:t>Computerized axial tomography (CT scan)</a:t>
            </a:r>
            <a:endParaRPr/>
          </a:p>
          <a:p>
            <a:pPr indent="0" lvl="0" marL="0" marR="0" rtl="0" algn="l">
              <a:lnSpc>
                <a:spcPct val="100000"/>
              </a:lnSpc>
              <a:spcBef>
                <a:spcPts val="0"/>
              </a:spcBef>
              <a:spcAft>
                <a:spcPts val="0"/>
              </a:spcAft>
              <a:buNone/>
            </a:pPr>
            <a:r>
              <a:rPr b="1" i="0" lang="en-US" sz="1800" u="none" cap="none" strike="noStrike">
                <a:solidFill>
                  <a:schemeClr val="lt1"/>
                </a:solidFill>
                <a:latin typeface="Times New Roman"/>
                <a:ea typeface="Times New Roman"/>
                <a:cs typeface="Times New Roman"/>
                <a:sym typeface="Times New Roman"/>
              </a:rPr>
              <a:t>Industry applications </a:t>
            </a:r>
            <a:endParaRPr/>
          </a:p>
          <a:p>
            <a:pPr indent="0" lvl="0" marL="0" marR="0" rtl="0" algn="l">
              <a:lnSpc>
                <a:spcPct val="100000"/>
              </a:lnSpc>
              <a:spcBef>
                <a:spcPts val="0"/>
              </a:spcBef>
              <a:spcAft>
                <a:spcPts val="0"/>
              </a:spcAft>
              <a:buNone/>
            </a:pPr>
            <a:r>
              <a:t/>
            </a:r>
            <a:endParaRPr b="1" i="0" sz="18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2400" u="none" cap="none" strike="noStrike">
                <a:solidFill>
                  <a:srgbClr val="FFC000"/>
                </a:solidFill>
                <a:latin typeface="Times New Roman"/>
                <a:ea typeface="Times New Roman"/>
                <a:cs typeface="Times New Roman"/>
                <a:sym typeface="Times New Roman"/>
              </a:rPr>
              <a:t>3) Ultraviolet Imaging  </a:t>
            </a:r>
            <a:endParaRPr/>
          </a:p>
          <a:p>
            <a:pPr indent="0" lvl="0" marL="0" marR="0" rtl="0" algn="l">
              <a:lnSpc>
                <a:spcPct val="100000"/>
              </a:lnSpc>
              <a:spcBef>
                <a:spcPts val="0"/>
              </a:spcBef>
              <a:spcAft>
                <a:spcPts val="0"/>
              </a:spcAft>
              <a:buNone/>
            </a:pPr>
            <a:r>
              <a:rPr b="1" i="0" lang="en-US" sz="2000" u="none" cap="none" strike="noStrike">
                <a:solidFill>
                  <a:schemeClr val="lt1"/>
                </a:solidFill>
                <a:latin typeface="Times New Roman"/>
                <a:ea typeface="Times New Roman"/>
                <a:cs typeface="Times New Roman"/>
                <a:sym typeface="Times New Roman"/>
              </a:rPr>
              <a:t>Lithography,</a:t>
            </a:r>
            <a:endParaRPr/>
          </a:p>
          <a:p>
            <a:pPr indent="0" lvl="0" marL="0" marR="0" rtl="0" algn="l">
              <a:lnSpc>
                <a:spcPct val="100000"/>
              </a:lnSpc>
              <a:spcBef>
                <a:spcPts val="0"/>
              </a:spcBef>
              <a:spcAft>
                <a:spcPts val="0"/>
              </a:spcAft>
              <a:buNone/>
            </a:pPr>
            <a:r>
              <a:rPr b="1" i="0" lang="en-US" sz="2000" u="none" cap="none" strike="noStrike">
                <a:solidFill>
                  <a:schemeClr val="lt1"/>
                </a:solidFill>
                <a:latin typeface="Times New Roman"/>
                <a:ea typeface="Times New Roman"/>
                <a:cs typeface="Times New Roman"/>
                <a:sym typeface="Times New Roman"/>
              </a:rPr>
              <a:t>Industrial inspection, </a:t>
            </a:r>
            <a:endParaRPr/>
          </a:p>
          <a:p>
            <a:pPr indent="0" lvl="0" marL="0" marR="0" rtl="0" algn="l">
              <a:lnSpc>
                <a:spcPct val="100000"/>
              </a:lnSpc>
              <a:spcBef>
                <a:spcPts val="0"/>
              </a:spcBef>
              <a:spcAft>
                <a:spcPts val="0"/>
              </a:spcAft>
              <a:buNone/>
            </a:pPr>
            <a:r>
              <a:rPr b="1" i="0" lang="en-US" sz="2000" u="none" cap="none" strike="noStrike">
                <a:solidFill>
                  <a:schemeClr val="lt1"/>
                </a:solidFill>
                <a:latin typeface="Times New Roman"/>
                <a:ea typeface="Times New Roman"/>
                <a:cs typeface="Times New Roman"/>
                <a:sym typeface="Times New Roman"/>
              </a:rPr>
              <a:t>microscopy, </a:t>
            </a:r>
            <a:endParaRPr/>
          </a:p>
          <a:p>
            <a:pPr indent="0" lvl="0" marL="0" marR="0" rtl="0" algn="l">
              <a:lnSpc>
                <a:spcPct val="100000"/>
              </a:lnSpc>
              <a:spcBef>
                <a:spcPts val="0"/>
              </a:spcBef>
              <a:spcAft>
                <a:spcPts val="0"/>
              </a:spcAft>
              <a:buNone/>
            </a:pPr>
            <a:r>
              <a:rPr b="1" i="0" lang="en-US" sz="2000" u="none" cap="none" strike="noStrike">
                <a:solidFill>
                  <a:schemeClr val="lt1"/>
                </a:solidFill>
                <a:latin typeface="Times New Roman"/>
                <a:ea typeface="Times New Roman"/>
                <a:cs typeface="Times New Roman"/>
                <a:sym typeface="Times New Roman"/>
              </a:rPr>
              <a:t>lasers, </a:t>
            </a:r>
            <a:endParaRPr/>
          </a:p>
          <a:p>
            <a:pPr indent="0" lvl="0" marL="0" marR="0" rtl="0" algn="l">
              <a:lnSpc>
                <a:spcPct val="100000"/>
              </a:lnSpc>
              <a:spcBef>
                <a:spcPts val="0"/>
              </a:spcBef>
              <a:spcAft>
                <a:spcPts val="0"/>
              </a:spcAft>
              <a:buNone/>
            </a:pPr>
            <a:r>
              <a:rPr b="1" i="0" lang="en-US" sz="2000" u="none" cap="none" strike="noStrike">
                <a:solidFill>
                  <a:schemeClr val="lt1"/>
                </a:solidFill>
                <a:latin typeface="Times New Roman"/>
                <a:ea typeface="Times New Roman"/>
                <a:cs typeface="Times New Roman"/>
                <a:sym typeface="Times New Roman"/>
              </a:rPr>
              <a:t>biological imaging, </a:t>
            </a:r>
            <a:endParaRPr/>
          </a:p>
          <a:p>
            <a:pPr indent="0" lvl="0" marL="0" marR="0" rtl="0" algn="l">
              <a:lnSpc>
                <a:spcPct val="100000"/>
              </a:lnSpc>
              <a:spcBef>
                <a:spcPts val="0"/>
              </a:spcBef>
              <a:spcAft>
                <a:spcPts val="0"/>
              </a:spcAft>
              <a:buNone/>
            </a:pPr>
            <a:r>
              <a:rPr b="1" i="0" lang="en-US" sz="2000" u="none" cap="none" strike="noStrike">
                <a:solidFill>
                  <a:schemeClr val="lt1"/>
                </a:solidFill>
                <a:latin typeface="Times New Roman"/>
                <a:ea typeface="Times New Roman"/>
                <a:cs typeface="Times New Roman"/>
                <a:sym typeface="Times New Roman"/>
              </a:rPr>
              <a:t>astronomical observations.</a:t>
            </a:r>
            <a:endParaRPr/>
          </a:p>
        </p:txBody>
      </p:sp>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3"/>
          <p:cNvSpPr txBox="1"/>
          <p:nvPr/>
        </p:nvSpPr>
        <p:spPr>
          <a:xfrm>
            <a:off x="209863" y="119921"/>
            <a:ext cx="8859186" cy="44627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FFC000"/>
                </a:solidFill>
                <a:latin typeface="Times New Roman"/>
                <a:ea typeface="Times New Roman"/>
                <a:cs typeface="Times New Roman"/>
                <a:sym typeface="Times New Roman"/>
              </a:rPr>
              <a:t>4) Imaging in the visible and Infrared band</a:t>
            </a:r>
            <a:endParaRPr/>
          </a:p>
          <a:p>
            <a:pPr indent="0" lvl="0" marL="0" marR="0" rtl="0" algn="l">
              <a:lnSpc>
                <a:spcPct val="100000"/>
              </a:lnSpc>
              <a:spcBef>
                <a:spcPts val="0"/>
              </a:spcBef>
              <a:spcAft>
                <a:spcPts val="0"/>
              </a:spcAft>
              <a:buNone/>
            </a:pPr>
            <a:r>
              <a:t/>
            </a:r>
            <a:endParaRPr b="1" i="0" sz="2400" u="none" cap="none" strike="noStrike">
              <a:solidFill>
                <a:srgbClr val="FFC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2400" u="none" cap="none" strike="noStrike">
                <a:solidFill>
                  <a:schemeClr val="lt1"/>
                </a:solidFill>
                <a:latin typeface="Times New Roman"/>
                <a:ea typeface="Times New Roman"/>
                <a:cs typeface="Times New Roman"/>
                <a:sym typeface="Times New Roman"/>
              </a:rPr>
              <a:t>light microscopy </a:t>
            </a:r>
            <a:endParaRPr/>
          </a:p>
          <a:p>
            <a:pPr indent="0" lvl="0" marL="0" marR="0" rtl="0" algn="l">
              <a:lnSpc>
                <a:spcPct val="100000"/>
              </a:lnSpc>
              <a:spcBef>
                <a:spcPts val="0"/>
              </a:spcBef>
              <a:spcAft>
                <a:spcPts val="0"/>
              </a:spcAft>
              <a:buNone/>
            </a:pPr>
            <a:r>
              <a:rPr b="1" i="0" lang="en-US" sz="2400" u="none" cap="none" strike="noStrike">
                <a:solidFill>
                  <a:schemeClr val="lt1"/>
                </a:solidFill>
                <a:latin typeface="Times New Roman"/>
                <a:ea typeface="Times New Roman"/>
                <a:cs typeface="Times New Roman"/>
                <a:sym typeface="Times New Roman"/>
              </a:rPr>
              <a:t>astronomy </a:t>
            </a:r>
            <a:endParaRPr/>
          </a:p>
          <a:p>
            <a:pPr indent="0" lvl="0" marL="0" marR="0" rtl="0" algn="l">
              <a:lnSpc>
                <a:spcPct val="100000"/>
              </a:lnSpc>
              <a:spcBef>
                <a:spcPts val="0"/>
              </a:spcBef>
              <a:spcAft>
                <a:spcPts val="0"/>
              </a:spcAft>
              <a:buNone/>
            </a:pPr>
            <a:r>
              <a:rPr b="1" i="0" lang="en-US" sz="2400" u="none" cap="none" strike="noStrike">
                <a:solidFill>
                  <a:schemeClr val="lt1"/>
                </a:solidFill>
                <a:latin typeface="Times New Roman"/>
                <a:ea typeface="Times New Roman"/>
                <a:cs typeface="Times New Roman"/>
                <a:sym typeface="Times New Roman"/>
              </a:rPr>
              <a:t>remote sensing</a:t>
            </a:r>
            <a:endParaRPr/>
          </a:p>
          <a:p>
            <a:pPr indent="0" lvl="0" marL="0" marR="0" rtl="0" algn="l">
              <a:lnSpc>
                <a:spcPct val="100000"/>
              </a:lnSpc>
              <a:spcBef>
                <a:spcPts val="0"/>
              </a:spcBef>
              <a:spcAft>
                <a:spcPts val="0"/>
              </a:spcAft>
              <a:buNone/>
            </a:pPr>
            <a:r>
              <a:rPr b="1" i="0" lang="en-US" sz="2400" u="none" cap="none" strike="noStrike">
                <a:solidFill>
                  <a:schemeClr val="lt1"/>
                </a:solidFill>
                <a:latin typeface="Times New Roman"/>
                <a:ea typeface="Times New Roman"/>
                <a:cs typeface="Times New Roman"/>
                <a:sym typeface="Times New Roman"/>
              </a:rPr>
              <a:t>industry </a:t>
            </a:r>
            <a:endParaRPr/>
          </a:p>
          <a:p>
            <a:pPr indent="0" lvl="0" marL="0" marR="0" rtl="0" algn="l">
              <a:lnSpc>
                <a:spcPct val="100000"/>
              </a:lnSpc>
              <a:spcBef>
                <a:spcPts val="0"/>
              </a:spcBef>
              <a:spcAft>
                <a:spcPts val="0"/>
              </a:spcAft>
              <a:buNone/>
            </a:pPr>
            <a:r>
              <a:rPr b="1" i="0" lang="en-US" sz="2400" u="none" cap="none" strike="noStrike">
                <a:solidFill>
                  <a:schemeClr val="lt1"/>
                </a:solidFill>
                <a:latin typeface="Times New Roman"/>
                <a:ea typeface="Times New Roman"/>
                <a:cs typeface="Times New Roman"/>
                <a:sym typeface="Times New Roman"/>
              </a:rPr>
              <a:t>law enforcement (biometrics)</a:t>
            </a:r>
            <a:endParaRPr/>
          </a:p>
          <a:p>
            <a:pPr indent="0" lvl="0" marL="0" marR="0" rtl="0" algn="l">
              <a:lnSpc>
                <a:spcPct val="100000"/>
              </a:lnSpc>
              <a:spcBef>
                <a:spcPts val="0"/>
              </a:spcBef>
              <a:spcAft>
                <a:spcPts val="0"/>
              </a:spcAft>
              <a:buNone/>
            </a:pPr>
            <a:r>
              <a:rPr b="1" i="0" lang="en-US" sz="2400" u="none" cap="none" strike="noStrike">
                <a:solidFill>
                  <a:schemeClr val="lt1"/>
                </a:solidFill>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None/>
            </a:pPr>
            <a:r>
              <a:rPr b="1" i="0" lang="en-US" sz="2400" u="none" cap="none" strike="noStrike">
                <a:solidFill>
                  <a:srgbClr val="FFC000"/>
                </a:solidFill>
                <a:latin typeface="Times New Roman"/>
                <a:ea typeface="Times New Roman"/>
                <a:cs typeface="Times New Roman"/>
                <a:sym typeface="Times New Roman"/>
              </a:rPr>
              <a:t>5)Imaging in the Microwave Band</a:t>
            </a:r>
            <a:endParaRPr/>
          </a:p>
          <a:p>
            <a:pPr indent="0" lvl="0" marL="0" marR="0" rtl="0" algn="l">
              <a:lnSpc>
                <a:spcPct val="100000"/>
              </a:lnSpc>
              <a:spcBef>
                <a:spcPts val="0"/>
              </a:spcBef>
              <a:spcAft>
                <a:spcPts val="0"/>
              </a:spcAft>
              <a:buNone/>
            </a:pPr>
            <a:r>
              <a:rPr b="1" i="0" lang="en-US" sz="2400" u="none" cap="none" strike="noStrike">
                <a:solidFill>
                  <a:srgbClr val="FFC000"/>
                </a:solidFill>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None/>
            </a:pPr>
            <a:r>
              <a:rPr b="1" i="0" lang="en-US" sz="2400" u="none" cap="none" strike="noStrike">
                <a:solidFill>
                  <a:schemeClr val="lt1"/>
                </a:solidFill>
                <a:latin typeface="Times New Roman"/>
                <a:ea typeface="Times New Roman"/>
                <a:cs typeface="Times New Roman"/>
                <a:sym typeface="Times New Roman"/>
              </a:rPr>
              <a:t>Radar –</a:t>
            </a:r>
            <a:r>
              <a:rPr b="1" i="0" lang="en-US" sz="2000" u="none" cap="none" strike="noStrike">
                <a:solidFill>
                  <a:schemeClr val="lt1"/>
                </a:solidFill>
                <a:latin typeface="Times New Roman"/>
                <a:ea typeface="Times New Roman"/>
                <a:cs typeface="Times New Roman"/>
                <a:sym typeface="Times New Roman"/>
              </a:rPr>
              <a:t>collect data over virtually any region at any time , regardless of weather or ambient lighting conditions. </a:t>
            </a:r>
            <a:endParaRPr/>
          </a:p>
        </p:txBody>
      </p:sp>
    </p:spTree>
  </p:cSld>
  <p:clrMapOvr>
    <a:masterClrMapping/>
  </p:clrMapOvr>
  <p:transition>
    <p:fade thruBlk="1"/>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4"/>
          <p:cNvSpPr txBox="1"/>
          <p:nvPr/>
        </p:nvSpPr>
        <p:spPr>
          <a:xfrm>
            <a:off x="0" y="172388"/>
            <a:ext cx="6235908" cy="14465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FFC000"/>
                </a:solidFill>
                <a:latin typeface="Times New Roman"/>
                <a:ea typeface="Times New Roman"/>
                <a:cs typeface="Times New Roman"/>
                <a:sym typeface="Times New Roman"/>
              </a:rPr>
              <a:t>6) Imaging in the Radio Band</a:t>
            </a:r>
            <a:endParaRPr/>
          </a:p>
          <a:p>
            <a:pPr indent="0" lvl="0" marL="0" marR="0" rtl="0" algn="l">
              <a:lnSpc>
                <a:spcPct val="100000"/>
              </a:lnSpc>
              <a:spcBef>
                <a:spcPts val="0"/>
              </a:spcBef>
              <a:spcAft>
                <a:spcPts val="0"/>
              </a:spcAft>
              <a:buNone/>
            </a:pPr>
            <a:r>
              <a:t/>
            </a:r>
            <a:endParaRPr b="1" i="0" sz="2400" u="none" cap="none" strike="noStrike">
              <a:solidFill>
                <a:srgbClr val="FFC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2000" u="none" cap="none" strike="noStrike">
                <a:solidFill>
                  <a:srgbClr val="FFC000"/>
                </a:solidFill>
                <a:latin typeface="Times New Roman"/>
                <a:ea typeface="Times New Roman"/>
                <a:cs typeface="Times New Roman"/>
                <a:sym typeface="Times New Roman"/>
              </a:rPr>
              <a:t>Medicine –</a:t>
            </a:r>
            <a:r>
              <a:rPr b="1" i="0" lang="en-US" sz="2000" u="none" cap="none" strike="noStrike">
                <a:solidFill>
                  <a:schemeClr val="lt1"/>
                </a:solidFill>
                <a:latin typeface="Times New Roman"/>
                <a:ea typeface="Times New Roman"/>
                <a:cs typeface="Times New Roman"/>
                <a:sym typeface="Times New Roman"/>
              </a:rPr>
              <a:t>magnetic resonance imaging (MRI)</a:t>
            </a:r>
            <a:endParaRPr/>
          </a:p>
          <a:p>
            <a:pPr indent="0" lvl="0" marL="0" marR="0" rtl="0" algn="l">
              <a:lnSpc>
                <a:spcPct val="100000"/>
              </a:lnSpc>
              <a:spcBef>
                <a:spcPts val="0"/>
              </a:spcBef>
              <a:spcAft>
                <a:spcPts val="0"/>
              </a:spcAft>
              <a:buNone/>
            </a:pPr>
            <a:r>
              <a:rPr b="1" i="0" lang="en-US" sz="2000" u="none" cap="none" strike="noStrike">
                <a:solidFill>
                  <a:srgbClr val="FFC000"/>
                </a:solidFill>
                <a:latin typeface="Times New Roman"/>
                <a:ea typeface="Times New Roman"/>
                <a:cs typeface="Times New Roman"/>
                <a:sym typeface="Times New Roman"/>
              </a:rPr>
              <a:t>Astronomy </a:t>
            </a:r>
            <a:r>
              <a:rPr b="1" i="0" lang="en-US" sz="2000" u="none" cap="none" strike="noStrike">
                <a:solidFill>
                  <a:schemeClr val="lt1"/>
                </a:solidFill>
                <a:latin typeface="Times New Roman"/>
                <a:ea typeface="Times New Roman"/>
                <a:cs typeface="Times New Roman"/>
                <a:sym typeface="Times New Roman"/>
              </a:rPr>
              <a:t> </a:t>
            </a:r>
            <a:endParaRPr/>
          </a:p>
        </p:txBody>
      </p:sp>
    </p:spTree>
  </p:cSld>
  <p:clrMapOvr>
    <a:masterClrMapping/>
  </p:clrMapOvr>
  <p:transition>
    <p:fade thruBlk="1"/>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5"/>
          <p:cNvSpPr txBox="1"/>
          <p:nvPr/>
        </p:nvSpPr>
        <p:spPr>
          <a:xfrm>
            <a:off x="0" y="-52466"/>
            <a:ext cx="738265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FFC000"/>
                </a:solidFill>
                <a:latin typeface="Times New Roman"/>
                <a:ea typeface="Times New Roman"/>
                <a:cs typeface="Times New Roman"/>
                <a:sym typeface="Times New Roman"/>
              </a:rPr>
              <a:t>Fundamental Steps in Digital Image Processing </a:t>
            </a:r>
            <a:endParaRPr/>
          </a:p>
        </p:txBody>
      </p:sp>
      <p:sp>
        <p:nvSpPr>
          <p:cNvPr id="104" name="Google Shape;104;p15"/>
          <p:cNvSpPr txBox="1"/>
          <p:nvPr/>
        </p:nvSpPr>
        <p:spPr>
          <a:xfrm>
            <a:off x="-7495" y="4727961"/>
            <a:ext cx="9151495"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FFC000"/>
                </a:solidFill>
                <a:latin typeface="Times New Roman"/>
                <a:ea typeface="Times New Roman"/>
                <a:cs typeface="Times New Roman"/>
                <a:sym typeface="Times New Roman"/>
              </a:rPr>
              <a:t>Knowledge base </a:t>
            </a:r>
            <a:r>
              <a:rPr b="0" i="0" lang="en-US" sz="2000" u="none" cap="none" strike="noStrike">
                <a:solidFill>
                  <a:schemeClr val="lt1"/>
                </a:solidFill>
                <a:latin typeface="Times New Roman"/>
                <a:ea typeface="Times New Roman"/>
                <a:cs typeface="Times New Roman"/>
                <a:sym typeface="Times New Roman"/>
              </a:rPr>
              <a:t>–all the information relating to an image for processing </a:t>
            </a:r>
            <a:endParaRPr/>
          </a:p>
        </p:txBody>
      </p:sp>
      <p:pic>
        <p:nvPicPr>
          <p:cNvPr id="105" name="Google Shape;105;p15"/>
          <p:cNvPicPr preferRelativeResize="0"/>
          <p:nvPr/>
        </p:nvPicPr>
        <p:blipFill rotWithShape="1">
          <a:blip r:embed="rId3">
            <a:alphaModFix/>
          </a:blip>
          <a:srcRect b="0" l="0" r="0" t="0"/>
          <a:stretch/>
        </p:blipFill>
        <p:spPr>
          <a:xfrm>
            <a:off x="127416" y="405860"/>
            <a:ext cx="8881672" cy="4386996"/>
          </a:xfrm>
          <a:prstGeom prst="rect">
            <a:avLst/>
          </a:prstGeom>
          <a:noFill/>
          <a:ln>
            <a:noFill/>
          </a:ln>
        </p:spPr>
      </p:pic>
    </p:spTree>
  </p:cSld>
  <p:clrMapOvr>
    <a:masterClrMapping/>
  </p:clrMapOvr>
  <p:transition>
    <p:fade thruBlk="1"/>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6"/>
          <p:cNvSpPr txBox="1"/>
          <p:nvPr/>
        </p:nvSpPr>
        <p:spPr>
          <a:xfrm>
            <a:off x="0" y="0"/>
            <a:ext cx="9144000" cy="63094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FFC000"/>
                </a:solidFill>
                <a:latin typeface="Times New Roman"/>
                <a:ea typeface="Times New Roman"/>
                <a:cs typeface="Times New Roman"/>
                <a:sym typeface="Times New Roman"/>
              </a:rPr>
              <a:t>1) Image Acquisition </a:t>
            </a:r>
            <a:r>
              <a:rPr b="0" i="0" lang="en-US" sz="2000" u="none" cap="none" strike="noStrike">
                <a:solidFill>
                  <a:schemeClr val="lt1"/>
                </a:solidFill>
                <a:latin typeface="Times New Roman"/>
                <a:ea typeface="Times New Roman"/>
                <a:cs typeface="Times New Roman"/>
                <a:sym typeface="Times New Roman"/>
              </a:rPr>
              <a:t>is the first step of the fundamental steps of DIP. In this stage, an image is given in digital form. Generally, in this stage, pre-processing such as scaling is done.</a:t>
            </a:r>
            <a:endParaRPr/>
          </a:p>
          <a:p>
            <a:pPr indent="0" lvl="0" marL="0" marR="0" rtl="0" algn="l">
              <a:lnSpc>
                <a:spcPct val="100000"/>
              </a:lnSpc>
              <a:spcBef>
                <a:spcPts val="0"/>
              </a:spcBef>
              <a:spcAft>
                <a:spcPts val="0"/>
              </a:spcAft>
              <a:buNone/>
            </a:pPr>
            <a:r>
              <a:rPr b="0" i="0" lang="en-US" sz="2400" u="none" cap="none" strike="noStrike">
                <a:solidFill>
                  <a:srgbClr val="FFC000"/>
                </a:solidFill>
                <a:latin typeface="Times New Roman"/>
                <a:ea typeface="Times New Roman"/>
                <a:cs typeface="Times New Roman"/>
                <a:sym typeface="Times New Roman"/>
              </a:rPr>
              <a:t>2) </a:t>
            </a:r>
            <a:r>
              <a:rPr b="1" i="0" lang="en-US" sz="2400" u="none" cap="none" strike="noStrike">
                <a:solidFill>
                  <a:srgbClr val="FFC000"/>
                </a:solidFill>
                <a:latin typeface="Times New Roman"/>
                <a:ea typeface="Times New Roman"/>
                <a:cs typeface="Times New Roman"/>
                <a:sym typeface="Times New Roman"/>
              </a:rPr>
              <a:t>Image Enhancement </a:t>
            </a:r>
            <a:r>
              <a:rPr b="0" i="0" lang="en-US" sz="2000" u="none" cap="none" strike="noStrike">
                <a:solidFill>
                  <a:schemeClr val="lt1"/>
                </a:solidFill>
                <a:latin typeface="Times New Roman"/>
                <a:ea typeface="Times New Roman"/>
                <a:cs typeface="Times New Roman"/>
                <a:sym typeface="Times New Roman"/>
              </a:rPr>
              <a:t>is the process of manipulating an image so that the result is more </a:t>
            </a:r>
            <a:r>
              <a:rPr b="1" i="0" lang="en-US" sz="2000" u="none" cap="none" strike="noStrike">
                <a:solidFill>
                  <a:srgbClr val="FF0000"/>
                </a:solidFill>
                <a:latin typeface="Times New Roman"/>
                <a:ea typeface="Times New Roman"/>
                <a:cs typeface="Times New Roman"/>
                <a:sym typeface="Times New Roman"/>
              </a:rPr>
              <a:t>suitable than the original for a specific application </a:t>
            </a:r>
            <a:r>
              <a:rPr b="0" i="0" lang="en-US" sz="2000" u="none" cap="none" strike="noStrike">
                <a:solidFill>
                  <a:schemeClr val="lt1"/>
                </a:solidFill>
                <a:latin typeface="Times New Roman"/>
                <a:ea typeface="Times New Roman"/>
                <a:cs typeface="Times New Roman"/>
                <a:sym typeface="Times New Roman"/>
              </a:rPr>
              <a:t>.</a:t>
            </a:r>
            <a:r>
              <a:rPr b="0" i="0" lang="en-US" sz="2800" u="none" cap="none" strike="noStrike">
                <a:solidFill>
                  <a:srgbClr val="333333"/>
                </a:solidFill>
                <a:latin typeface="Inter"/>
                <a:ea typeface="Inter"/>
                <a:cs typeface="Inter"/>
                <a:sym typeface="Inter"/>
              </a:rPr>
              <a:t> </a:t>
            </a:r>
            <a:r>
              <a:rPr b="0" i="0" lang="en-US" sz="2000" u="none" cap="none" strike="noStrike">
                <a:solidFill>
                  <a:schemeClr val="lt1"/>
                </a:solidFill>
                <a:latin typeface="Times New Roman"/>
                <a:ea typeface="Times New Roman"/>
                <a:cs typeface="Times New Roman"/>
                <a:sym typeface="Times New Roman"/>
              </a:rPr>
              <a:t>Interesting features of an image is highlighted such as brightness, contrast, removal of noise ,sharpening of an image etc.Subjective in nature –vary from application to application .</a:t>
            </a:r>
            <a:endParaRPr/>
          </a:p>
          <a:p>
            <a:pPr indent="0" lvl="0" marL="0" marR="0" rtl="0" algn="l">
              <a:lnSpc>
                <a:spcPct val="100000"/>
              </a:lnSpc>
              <a:spcBef>
                <a:spcPts val="0"/>
              </a:spcBef>
              <a:spcAft>
                <a:spcPts val="0"/>
              </a:spcAft>
              <a:buNone/>
            </a:pPr>
            <a:r>
              <a:t/>
            </a:r>
            <a:endParaRPr b="0" i="0" sz="2000" u="none" cap="none" strike="noStrike">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0" i="0" lang="en-US" sz="2400" u="none" cap="none" strike="noStrike">
                <a:solidFill>
                  <a:srgbClr val="FFC000"/>
                </a:solidFill>
                <a:latin typeface="Times New Roman"/>
                <a:ea typeface="Times New Roman"/>
                <a:cs typeface="Times New Roman"/>
                <a:sym typeface="Times New Roman"/>
              </a:rPr>
              <a:t>3) </a:t>
            </a:r>
            <a:r>
              <a:rPr b="1" i="0" lang="en-US" sz="2400" u="none" cap="none" strike="noStrike">
                <a:solidFill>
                  <a:srgbClr val="FFC000"/>
                </a:solidFill>
                <a:latin typeface="Times New Roman"/>
                <a:ea typeface="Times New Roman"/>
                <a:cs typeface="Times New Roman"/>
                <a:sym typeface="Times New Roman"/>
              </a:rPr>
              <a:t>Image Restoration </a:t>
            </a:r>
            <a:r>
              <a:rPr b="0" i="0" lang="en-US" sz="2000" u="none" cap="none" strike="noStrike">
                <a:solidFill>
                  <a:schemeClr val="lt1"/>
                </a:solidFill>
                <a:latin typeface="Times New Roman"/>
                <a:ea typeface="Times New Roman"/>
                <a:cs typeface="Times New Roman"/>
                <a:sym typeface="Times New Roman"/>
              </a:rPr>
              <a:t>is the stage in which the appearance of an image is improved.  Recovering an image that has been degraded .Objective in nature .</a:t>
            </a:r>
            <a:endParaRPr/>
          </a:p>
          <a:p>
            <a:pPr indent="0" lvl="0" marL="0" marR="0" rtl="0" algn="just">
              <a:lnSpc>
                <a:spcPct val="100000"/>
              </a:lnSpc>
              <a:spcBef>
                <a:spcPts val="0"/>
              </a:spcBef>
              <a:spcAft>
                <a:spcPts val="0"/>
              </a:spcAft>
              <a:buNone/>
            </a:pPr>
            <a:r>
              <a:t/>
            </a:r>
            <a:endParaRPr b="0" i="0" sz="2000" u="none" cap="none" strike="noStrike">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1" i="0" lang="en-US" sz="2400" u="none" cap="none" strike="noStrike">
                <a:solidFill>
                  <a:srgbClr val="FFC000"/>
                </a:solidFill>
                <a:latin typeface="Times New Roman"/>
                <a:ea typeface="Times New Roman"/>
                <a:cs typeface="Times New Roman"/>
                <a:sym typeface="Times New Roman"/>
              </a:rPr>
              <a:t>4) Color Image Processing</a:t>
            </a:r>
            <a:endParaRPr/>
          </a:p>
          <a:p>
            <a:pPr indent="0" lvl="0" marL="0" marR="0" rtl="0" algn="just">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Color image processing is a famous area because it has increased the use of digital images on the internet. This includes color modeling, processing in a digital domain, etc.</a:t>
            </a:r>
            <a:endParaRPr/>
          </a:p>
          <a:p>
            <a:pPr indent="0" lvl="0" marL="0" marR="0" rtl="0" algn="just">
              <a:lnSpc>
                <a:spcPct val="100000"/>
              </a:lnSpc>
              <a:spcBef>
                <a:spcPts val="0"/>
              </a:spcBef>
              <a:spcAft>
                <a:spcPts val="0"/>
              </a:spcAft>
              <a:buNone/>
            </a:pPr>
            <a:r>
              <a:t/>
            </a:r>
            <a:endParaRPr b="0" i="0" sz="20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20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20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2000" u="none" cap="none" strike="noStrike">
              <a:solidFill>
                <a:schemeClr val="lt1"/>
              </a:solidFill>
              <a:latin typeface="Times New Roman"/>
              <a:ea typeface="Times New Roman"/>
              <a:cs typeface="Times New Roman"/>
              <a:sym typeface="Times New Roman"/>
            </a:endParaRPr>
          </a:p>
        </p:txBody>
      </p:sp>
    </p:spTree>
  </p:cSld>
  <p:clrMapOvr>
    <a:masterClrMapping/>
  </p:clrMapOvr>
  <p:transition>
    <p:fade thruBlk="1"/>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7"/>
          <p:cNvSpPr txBox="1"/>
          <p:nvPr/>
        </p:nvSpPr>
        <p:spPr>
          <a:xfrm>
            <a:off x="0" y="0"/>
            <a:ext cx="9144000" cy="4585871"/>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2400" u="none" cap="none" strike="noStrike">
                <a:solidFill>
                  <a:srgbClr val="FFC000"/>
                </a:solidFill>
                <a:latin typeface="Times New Roman"/>
                <a:ea typeface="Times New Roman"/>
                <a:cs typeface="Times New Roman"/>
                <a:sym typeface="Times New Roman"/>
              </a:rPr>
              <a:t>5) Wavelets and Multi-Resolution Processing</a:t>
            </a:r>
            <a:endParaRPr/>
          </a:p>
          <a:p>
            <a:pPr indent="0" lvl="0" marL="0" marR="0" rtl="0" algn="just">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Wavelets help to wavelet transform ,that transformed form gives </a:t>
            </a:r>
            <a:r>
              <a:rPr b="1" i="0" lang="en-US" sz="2000" u="none" cap="none" strike="noStrike">
                <a:solidFill>
                  <a:srgbClr val="FF0000"/>
                </a:solidFill>
                <a:latin typeface="Times New Roman"/>
                <a:ea typeface="Times New Roman"/>
                <a:cs typeface="Times New Roman"/>
                <a:sym typeface="Times New Roman"/>
              </a:rPr>
              <a:t>time and frequency information of an image</a:t>
            </a:r>
            <a:r>
              <a:rPr b="0" i="0" lang="en-US" sz="2000" u="none" cap="none" strike="noStrike">
                <a:solidFill>
                  <a:schemeClr val="lt1"/>
                </a:solidFill>
                <a:latin typeface="Times New Roman"/>
                <a:ea typeface="Times New Roman"/>
                <a:cs typeface="Times New Roman"/>
                <a:sym typeface="Times New Roman"/>
              </a:rPr>
              <a:t> .Wavelets leads to multi resolution processing in which  image is represented in various degrees of resolution. </a:t>
            </a:r>
            <a:endParaRPr/>
          </a:p>
          <a:p>
            <a:pPr indent="0" lvl="0" marL="0" marR="0" rtl="0" algn="just">
              <a:lnSpc>
                <a:spcPct val="100000"/>
              </a:lnSpc>
              <a:spcBef>
                <a:spcPts val="0"/>
              </a:spcBef>
              <a:spcAft>
                <a:spcPts val="0"/>
              </a:spcAft>
              <a:buNone/>
            </a:pPr>
            <a:r>
              <a:rPr b="1" i="0" lang="en-US" sz="2400" u="none" cap="none" strike="noStrike">
                <a:solidFill>
                  <a:srgbClr val="FFC000"/>
                </a:solidFill>
                <a:latin typeface="Times New Roman"/>
                <a:ea typeface="Times New Roman"/>
                <a:cs typeface="Times New Roman"/>
                <a:sym typeface="Times New Roman"/>
              </a:rPr>
              <a:t>6) Compression</a:t>
            </a:r>
            <a:endParaRPr/>
          </a:p>
          <a:p>
            <a:pPr indent="0" lvl="0" marL="0" marR="0" rtl="0" algn="just">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Compression is a technique which is used for </a:t>
            </a:r>
            <a:r>
              <a:rPr b="1" i="0" lang="en-US" sz="2000" u="none" cap="none" strike="noStrike">
                <a:solidFill>
                  <a:srgbClr val="FF0000"/>
                </a:solidFill>
                <a:latin typeface="Times New Roman"/>
                <a:ea typeface="Times New Roman"/>
                <a:cs typeface="Times New Roman"/>
                <a:sym typeface="Times New Roman"/>
              </a:rPr>
              <a:t>reducing the requirement of storing an image</a:t>
            </a:r>
            <a:r>
              <a:rPr b="0" i="0" lang="en-US" sz="2000" u="none" cap="none" strike="noStrike">
                <a:solidFill>
                  <a:schemeClr val="lt1"/>
                </a:solidFill>
                <a:latin typeface="Times New Roman"/>
                <a:ea typeface="Times New Roman"/>
                <a:cs typeface="Times New Roman"/>
                <a:sym typeface="Times New Roman"/>
              </a:rPr>
              <a:t>. It is a very important stage because it is very necessary to compress data for internet use.</a:t>
            </a:r>
            <a:endParaRPr/>
          </a:p>
          <a:p>
            <a:pPr indent="0" lvl="0" marL="0" marR="0" rtl="0" algn="just">
              <a:lnSpc>
                <a:spcPct val="100000"/>
              </a:lnSpc>
              <a:spcBef>
                <a:spcPts val="0"/>
              </a:spcBef>
              <a:spcAft>
                <a:spcPts val="0"/>
              </a:spcAft>
              <a:buNone/>
            </a:pPr>
            <a:r>
              <a:rPr b="1" i="0" lang="en-US" sz="2400" u="none" cap="none" strike="noStrike">
                <a:solidFill>
                  <a:srgbClr val="FFC000"/>
                </a:solidFill>
                <a:latin typeface="Times New Roman"/>
                <a:ea typeface="Times New Roman"/>
                <a:cs typeface="Times New Roman"/>
                <a:sym typeface="Times New Roman"/>
              </a:rPr>
              <a:t>7) Morphological Processing</a:t>
            </a:r>
            <a:endParaRPr/>
          </a:p>
          <a:p>
            <a:pPr indent="0" lvl="0" marL="0" marR="0" rtl="0" algn="just">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This stage deals with tools which are used for extracting the components of the image, which is </a:t>
            </a:r>
            <a:r>
              <a:rPr b="1" i="0" lang="en-US" sz="2000" u="none" cap="none" strike="noStrike">
                <a:solidFill>
                  <a:srgbClr val="FF0000"/>
                </a:solidFill>
                <a:latin typeface="Times New Roman"/>
                <a:ea typeface="Times New Roman"/>
                <a:cs typeface="Times New Roman"/>
                <a:sym typeface="Times New Roman"/>
              </a:rPr>
              <a:t>useful in the representation and description of shape</a:t>
            </a:r>
            <a:r>
              <a:rPr b="0" i="0" lang="en-US" sz="2000" u="none" cap="none" strike="noStrike">
                <a:solidFill>
                  <a:schemeClr val="lt1"/>
                </a:solidFill>
                <a:latin typeface="Times New Roman"/>
                <a:ea typeface="Times New Roman"/>
                <a:cs typeface="Times New Roman"/>
                <a:sym typeface="Times New Roman"/>
              </a:rPr>
              <a:t>. Basic morphological operations are erosion and dialation .</a:t>
            </a:r>
            <a:endParaRPr b="0" i="0" sz="2000" u="none" cap="none" strike="noStrike">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t/>
            </a:r>
            <a:endParaRPr b="0" i="0" sz="2000" u="none" cap="none" strike="noStrike">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t/>
            </a:r>
            <a:endParaRPr b="0" i="0" sz="2000" u="none" cap="none" strike="noStrike">
              <a:solidFill>
                <a:schemeClr val="lt1"/>
              </a:solidFill>
              <a:latin typeface="Times New Roman"/>
              <a:ea typeface="Times New Roman"/>
              <a:cs typeface="Times New Roman"/>
              <a:sym typeface="Times New Roman"/>
            </a:endParaRPr>
          </a:p>
        </p:txBody>
      </p:sp>
    </p:spTree>
  </p:cSld>
  <p:clrMapOvr>
    <a:masterClrMapping/>
  </p:clrMapOvr>
  <p:transition>
    <p:fade thruBlk="1"/>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nvSpPr>
        <p:spPr>
          <a:xfrm>
            <a:off x="89941" y="0"/>
            <a:ext cx="8994098" cy="2616101"/>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2400" u="none" cap="none" strike="noStrike">
                <a:solidFill>
                  <a:srgbClr val="FFC000"/>
                </a:solidFill>
                <a:latin typeface="Times New Roman"/>
                <a:ea typeface="Times New Roman"/>
                <a:cs typeface="Times New Roman"/>
                <a:sym typeface="Times New Roman"/>
              </a:rPr>
              <a:t>8) Segmentation</a:t>
            </a:r>
            <a:endParaRPr/>
          </a:p>
          <a:p>
            <a:pPr indent="0" lvl="0" marL="0" marR="0" rtl="0" algn="just">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In this stage, an image is a </a:t>
            </a:r>
            <a:r>
              <a:rPr b="1" i="0" lang="en-US" sz="2000" u="none" cap="none" strike="noStrike">
                <a:solidFill>
                  <a:srgbClr val="FF0000"/>
                </a:solidFill>
                <a:latin typeface="Times New Roman"/>
                <a:ea typeface="Times New Roman"/>
                <a:cs typeface="Times New Roman"/>
                <a:sym typeface="Times New Roman"/>
              </a:rPr>
              <a:t>partitioned into its objects</a:t>
            </a:r>
            <a:r>
              <a:rPr b="0" i="0" lang="en-US" sz="2000" u="none" cap="none" strike="noStrike">
                <a:solidFill>
                  <a:schemeClr val="lt1"/>
                </a:solidFill>
                <a:latin typeface="Times New Roman"/>
                <a:ea typeface="Times New Roman"/>
                <a:cs typeface="Times New Roman"/>
                <a:sym typeface="Times New Roman"/>
              </a:rPr>
              <a:t>. Segmentation is the </a:t>
            </a:r>
            <a:r>
              <a:rPr b="0" i="0" lang="en-US" sz="2000" u="none" cap="none" strike="noStrike">
                <a:solidFill>
                  <a:srgbClr val="FF0000"/>
                </a:solidFill>
                <a:latin typeface="Times New Roman"/>
                <a:ea typeface="Times New Roman"/>
                <a:cs typeface="Times New Roman"/>
                <a:sym typeface="Times New Roman"/>
              </a:rPr>
              <a:t>most difficult </a:t>
            </a:r>
            <a:r>
              <a:rPr b="0" i="0" lang="en-US" sz="2000" u="none" cap="none" strike="noStrike">
                <a:solidFill>
                  <a:schemeClr val="lt1"/>
                </a:solidFill>
                <a:latin typeface="Times New Roman"/>
                <a:ea typeface="Times New Roman"/>
                <a:cs typeface="Times New Roman"/>
                <a:sym typeface="Times New Roman"/>
              </a:rPr>
              <a:t>tasks in DIP. It is a process which takes a lot of time for the successful solution of imaging problems which requires objects to identify individually.</a:t>
            </a:r>
            <a:endParaRPr/>
          </a:p>
          <a:p>
            <a:pPr indent="0" lvl="0" marL="0" marR="0" rtl="0" algn="just">
              <a:lnSpc>
                <a:spcPct val="100000"/>
              </a:lnSpc>
              <a:spcBef>
                <a:spcPts val="0"/>
              </a:spcBef>
              <a:spcAft>
                <a:spcPts val="0"/>
              </a:spcAft>
              <a:buNone/>
            </a:pPr>
            <a:r>
              <a:t/>
            </a:r>
            <a:endParaRPr b="0" i="0" sz="2000" u="none" cap="none" strike="noStrike">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Image Segmentation is the process by which a digital image is partitioned into various subgroups (of pixels) called Image Objects, which can reduce the complexity of the image, and thus analysing the image becomes simpler.</a:t>
            </a:r>
            <a:endParaRPr/>
          </a:p>
        </p:txBody>
      </p:sp>
      <p:pic>
        <p:nvPicPr>
          <p:cNvPr descr="Example of 2D semantic segmentation: (Top) input image (Bottom) prediction.  | Download Scientific Diagram" id="121" name="Google Shape;121;p18"/>
          <p:cNvPicPr preferRelativeResize="0"/>
          <p:nvPr/>
        </p:nvPicPr>
        <p:blipFill rotWithShape="1">
          <a:blip r:embed="rId3">
            <a:alphaModFix/>
          </a:blip>
          <a:srcRect b="0" l="0" r="0" t="0"/>
          <a:stretch/>
        </p:blipFill>
        <p:spPr>
          <a:xfrm>
            <a:off x="1431561" y="2571749"/>
            <a:ext cx="5021704" cy="2571751"/>
          </a:xfrm>
          <a:prstGeom prst="rect">
            <a:avLst/>
          </a:prstGeom>
          <a:noFill/>
          <a:ln>
            <a:noFill/>
          </a:ln>
        </p:spPr>
      </p:pic>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9"/>
          <p:cNvSpPr txBox="1"/>
          <p:nvPr/>
        </p:nvSpPr>
        <p:spPr>
          <a:xfrm>
            <a:off x="0" y="0"/>
            <a:ext cx="8964118" cy="4585871"/>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2400" u="none" cap="none" strike="noStrike">
                <a:solidFill>
                  <a:srgbClr val="FFC000"/>
                </a:solidFill>
                <a:latin typeface="Times New Roman"/>
                <a:ea typeface="Times New Roman"/>
                <a:cs typeface="Times New Roman"/>
                <a:sym typeface="Times New Roman"/>
              </a:rPr>
              <a:t>9) Representation and Description</a:t>
            </a:r>
            <a:endParaRPr/>
          </a:p>
          <a:p>
            <a:pPr indent="0" lvl="0" marL="0" marR="0" rtl="0" algn="just">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Representation and description follow the output of the segmentation stage. The output is a raw pixel data which has all points of the </a:t>
            </a:r>
            <a:r>
              <a:rPr b="1" i="0" lang="en-US" sz="2000" u="none" cap="none" strike="noStrike">
                <a:solidFill>
                  <a:srgbClr val="FF0000"/>
                </a:solidFill>
                <a:latin typeface="Times New Roman"/>
                <a:ea typeface="Times New Roman"/>
                <a:cs typeface="Times New Roman"/>
                <a:sym typeface="Times New Roman"/>
              </a:rPr>
              <a:t>region itself </a:t>
            </a:r>
            <a:r>
              <a:rPr b="0" i="0" lang="en-US" sz="2000" u="none" cap="none" strike="noStrike">
                <a:solidFill>
                  <a:schemeClr val="lt1"/>
                </a:solidFill>
                <a:latin typeface="Times New Roman"/>
                <a:ea typeface="Times New Roman"/>
                <a:cs typeface="Times New Roman"/>
                <a:sym typeface="Times New Roman"/>
              </a:rPr>
              <a:t>or constituting either the </a:t>
            </a:r>
            <a:r>
              <a:rPr b="1" i="0" lang="en-US" sz="2000" u="none" cap="none" strike="noStrike">
                <a:solidFill>
                  <a:srgbClr val="FF0000"/>
                </a:solidFill>
                <a:latin typeface="Times New Roman"/>
                <a:ea typeface="Times New Roman"/>
                <a:cs typeface="Times New Roman"/>
                <a:sym typeface="Times New Roman"/>
              </a:rPr>
              <a:t>boundary of a region </a:t>
            </a:r>
            <a:r>
              <a:rPr b="0" i="0" lang="en-US" sz="2000" u="none" cap="none" strike="noStrike">
                <a:solidFill>
                  <a:schemeClr val="lt1"/>
                </a:solidFill>
                <a:latin typeface="Times New Roman"/>
                <a:ea typeface="Times New Roman"/>
                <a:cs typeface="Times New Roman"/>
                <a:sym typeface="Times New Roman"/>
              </a:rPr>
              <a:t>. To transform the raw data, </a:t>
            </a:r>
            <a:r>
              <a:rPr b="1" i="0" lang="en-US" sz="2000" u="none" cap="none" strike="noStrike">
                <a:solidFill>
                  <a:srgbClr val="FFC000"/>
                </a:solidFill>
                <a:latin typeface="Times New Roman"/>
                <a:ea typeface="Times New Roman"/>
                <a:cs typeface="Times New Roman"/>
                <a:sym typeface="Times New Roman"/>
              </a:rPr>
              <a:t>representation </a:t>
            </a:r>
            <a:r>
              <a:rPr b="0" i="0" lang="en-US" sz="2000" u="none" cap="none" strike="noStrike">
                <a:solidFill>
                  <a:schemeClr val="lt1"/>
                </a:solidFill>
                <a:latin typeface="Times New Roman"/>
                <a:ea typeface="Times New Roman"/>
                <a:cs typeface="Times New Roman"/>
                <a:sym typeface="Times New Roman"/>
              </a:rPr>
              <a:t>is the only solution. </a:t>
            </a:r>
            <a:endParaRPr/>
          </a:p>
          <a:p>
            <a:pPr indent="0" lvl="0" marL="0" marR="0" rtl="0" algn="just">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Converting the data to a form suitable for computer processing is necessary .</a:t>
            </a:r>
            <a:endParaRPr b="0" i="0" sz="2000" u="none" cap="none" strike="noStrike">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t/>
            </a:r>
            <a:endParaRPr b="0" i="0" sz="2000" u="none" cap="none" strike="noStrike">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Whereas description is used for extracting information's to differentiate one class of objects from another. It is the </a:t>
            </a:r>
            <a:r>
              <a:rPr b="1" i="0" lang="en-US" sz="2000" u="none" cap="none" strike="noStrike">
                <a:solidFill>
                  <a:srgbClr val="FFC000"/>
                </a:solidFill>
                <a:latin typeface="Times New Roman"/>
                <a:ea typeface="Times New Roman"/>
                <a:cs typeface="Times New Roman"/>
                <a:sym typeface="Times New Roman"/>
              </a:rPr>
              <a:t>feature selection </a:t>
            </a:r>
            <a:r>
              <a:rPr b="0" i="0" lang="en-US" sz="2000" u="none" cap="none" strike="noStrike">
                <a:solidFill>
                  <a:schemeClr val="lt1"/>
                </a:solidFill>
                <a:latin typeface="Times New Roman"/>
                <a:ea typeface="Times New Roman"/>
                <a:cs typeface="Times New Roman"/>
                <a:sym typeface="Times New Roman"/>
              </a:rPr>
              <a:t>that deals with extracting attributes that result in some quantitative information of interest .</a:t>
            </a:r>
            <a:endParaRPr/>
          </a:p>
          <a:p>
            <a:pPr indent="0" lvl="0" marL="0" marR="0" rtl="0" algn="just">
              <a:lnSpc>
                <a:spcPct val="100000"/>
              </a:lnSpc>
              <a:spcBef>
                <a:spcPts val="0"/>
              </a:spcBef>
              <a:spcAft>
                <a:spcPts val="0"/>
              </a:spcAft>
              <a:buNone/>
            </a:pPr>
            <a:r>
              <a:t/>
            </a:r>
            <a:endParaRPr b="1" i="0" sz="2400" u="none" cap="none" strike="noStrike">
              <a:solidFill>
                <a:srgbClr val="FFC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1" i="0" lang="en-US" sz="2400" u="none" cap="none" strike="noStrike">
                <a:solidFill>
                  <a:srgbClr val="FFC000"/>
                </a:solidFill>
                <a:latin typeface="Times New Roman"/>
                <a:ea typeface="Times New Roman"/>
                <a:cs typeface="Times New Roman"/>
                <a:sym typeface="Times New Roman"/>
              </a:rPr>
              <a:t>10) Object recognition</a:t>
            </a:r>
            <a:endParaRPr/>
          </a:p>
          <a:p>
            <a:pPr indent="0" lvl="0" marL="0" marR="0" rtl="0" algn="just">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In this stage, the label is assigned to the object, which is based on descriptors.</a:t>
            </a:r>
            <a:endParaRPr/>
          </a:p>
          <a:p>
            <a:pPr indent="0" lvl="0" marL="0" marR="0" rtl="0" algn="just">
              <a:lnSpc>
                <a:spcPct val="100000"/>
              </a:lnSpc>
              <a:spcBef>
                <a:spcPts val="0"/>
              </a:spcBef>
              <a:spcAft>
                <a:spcPts val="0"/>
              </a:spcAft>
              <a:buNone/>
            </a:pPr>
            <a:r>
              <a:t/>
            </a:r>
            <a:endParaRPr b="0" i="0" sz="2000" u="none" cap="none" strike="noStrike">
              <a:solidFill>
                <a:schemeClr val="lt1"/>
              </a:solidFill>
              <a:latin typeface="Times New Roman"/>
              <a:ea typeface="Times New Roman"/>
              <a:cs typeface="Times New Roman"/>
              <a:sym typeface="Times New Roman"/>
            </a:endParaRPr>
          </a:p>
        </p:txBody>
      </p:sp>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 name="Shape 23"/>
        <p:cNvGrpSpPr/>
        <p:nvPr/>
      </p:nvGrpSpPr>
      <p:grpSpPr>
        <a:xfrm>
          <a:off x="0" y="0"/>
          <a:ext cx="0" cy="0"/>
          <a:chOff x="0" y="0"/>
          <a:chExt cx="0" cy="0"/>
        </a:xfrm>
      </p:grpSpPr>
      <p:pic>
        <p:nvPicPr>
          <p:cNvPr descr="Buy Computer Graphics C Version | Second Edition | By Pearson Book Online  at Low Prices in India | Computer Graphics C Version | Second Edition | By  Pearson Reviews &amp; Ratings - Amazon.in" id="24" name="Google Shape;24;p2"/>
          <p:cNvPicPr preferRelativeResize="0"/>
          <p:nvPr/>
        </p:nvPicPr>
        <p:blipFill rotWithShape="1">
          <a:blip r:embed="rId3">
            <a:alphaModFix/>
          </a:blip>
          <a:srcRect b="0" l="0" r="0" t="0"/>
          <a:stretch/>
        </p:blipFill>
        <p:spPr>
          <a:xfrm>
            <a:off x="204475" y="349536"/>
            <a:ext cx="2823537" cy="3720294"/>
          </a:xfrm>
          <a:prstGeom prst="rect">
            <a:avLst/>
          </a:prstGeom>
          <a:noFill/>
          <a:ln>
            <a:noFill/>
          </a:ln>
        </p:spPr>
      </p:pic>
      <p:pic>
        <p:nvPicPr>
          <p:cNvPr descr="Computer Graphics, C Version: United States Edition : Hearn, Donald D.,  Baker, M. Pauline: Amazon.in: Books" id="25" name="Google Shape;25;p2"/>
          <p:cNvPicPr preferRelativeResize="0"/>
          <p:nvPr/>
        </p:nvPicPr>
        <p:blipFill rotWithShape="1">
          <a:blip r:embed="rId4">
            <a:alphaModFix/>
          </a:blip>
          <a:srcRect b="0" l="0" r="0" t="0"/>
          <a:stretch/>
        </p:blipFill>
        <p:spPr>
          <a:xfrm>
            <a:off x="3083913" y="426244"/>
            <a:ext cx="2976173" cy="3566878"/>
          </a:xfrm>
          <a:prstGeom prst="rect">
            <a:avLst/>
          </a:prstGeom>
          <a:noFill/>
          <a:ln>
            <a:noFill/>
          </a:ln>
        </p:spPr>
      </p:pic>
      <p:pic>
        <p:nvPicPr>
          <p:cNvPr descr="Digital Image Processing: Buy Digital Image Processing by Gonzalez Rafael  C. at Low Price in India | Flipkart.com" id="26" name="Google Shape;26;p2"/>
          <p:cNvPicPr preferRelativeResize="0"/>
          <p:nvPr/>
        </p:nvPicPr>
        <p:blipFill rotWithShape="1">
          <a:blip r:embed="rId5">
            <a:alphaModFix/>
          </a:blip>
          <a:srcRect b="0" l="0" r="0" t="0"/>
          <a:stretch/>
        </p:blipFill>
        <p:spPr>
          <a:xfrm>
            <a:off x="6115987" y="349536"/>
            <a:ext cx="2976173" cy="3720294"/>
          </a:xfrm>
          <a:prstGeom prst="rect">
            <a:avLst/>
          </a:prstGeom>
          <a:noFill/>
          <a:ln>
            <a:noFill/>
          </a:ln>
        </p:spPr>
      </p:pic>
    </p:spTree>
  </p:cSld>
  <p:clrMapOvr>
    <a:masterClrMapping/>
  </p:clrMapOvr>
  <p:transition>
    <p:fade thruBlk="1"/>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txBox="1"/>
          <p:nvPr/>
        </p:nvSpPr>
        <p:spPr>
          <a:xfrm>
            <a:off x="209862" y="108440"/>
            <a:ext cx="5568846"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FFC000"/>
                </a:solidFill>
                <a:latin typeface="Times New Roman"/>
                <a:ea typeface="Times New Roman"/>
                <a:cs typeface="Times New Roman"/>
                <a:sym typeface="Times New Roman"/>
              </a:rPr>
              <a:t>Components of image processing system.</a:t>
            </a:r>
            <a:endParaRPr b="1" i="0" sz="2400" u="none" cap="none" strike="noStrike">
              <a:solidFill>
                <a:srgbClr val="FFC000"/>
              </a:solidFill>
              <a:latin typeface="Arial"/>
              <a:ea typeface="Arial"/>
              <a:cs typeface="Arial"/>
              <a:sym typeface="Arial"/>
            </a:endParaRPr>
          </a:p>
        </p:txBody>
      </p:sp>
      <p:pic>
        <p:nvPicPr>
          <p:cNvPr id="132" name="Google Shape;132;p20"/>
          <p:cNvPicPr preferRelativeResize="0"/>
          <p:nvPr/>
        </p:nvPicPr>
        <p:blipFill rotWithShape="1">
          <a:blip r:embed="rId3">
            <a:alphaModFix/>
          </a:blip>
          <a:srcRect b="0" l="0" r="0" t="0"/>
          <a:stretch/>
        </p:blipFill>
        <p:spPr>
          <a:xfrm>
            <a:off x="309327" y="734518"/>
            <a:ext cx="8414947" cy="4300542"/>
          </a:xfrm>
          <a:prstGeom prst="rect">
            <a:avLst/>
          </a:prstGeom>
          <a:noFill/>
          <a:ln>
            <a:noFill/>
          </a:ln>
        </p:spPr>
      </p:pic>
    </p:spTree>
  </p:cSld>
  <p:clrMapOvr>
    <a:masterClrMapping/>
  </p:clrMapOvr>
  <p:transition>
    <p:fade thruBlk="1"/>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1"/>
          <p:cNvSpPr txBox="1"/>
          <p:nvPr/>
        </p:nvSpPr>
        <p:spPr>
          <a:xfrm>
            <a:off x="86193" y="100945"/>
            <a:ext cx="8971613" cy="489364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FFC000"/>
                </a:solidFill>
                <a:latin typeface="Times New Roman"/>
                <a:ea typeface="Times New Roman"/>
                <a:cs typeface="Times New Roman"/>
                <a:sym typeface="Times New Roman"/>
              </a:rPr>
              <a:t>Image Sensors: </a:t>
            </a:r>
            <a:r>
              <a:rPr b="1" i="0" lang="en-US" sz="2000" u="none" cap="none" strike="noStrike">
                <a:solidFill>
                  <a:schemeClr val="lt1"/>
                </a:solidFill>
                <a:latin typeface="Times New Roman"/>
                <a:ea typeface="Times New Roman"/>
                <a:cs typeface="Times New Roman"/>
                <a:sym typeface="Times New Roman"/>
              </a:rPr>
              <a:t>Two elements are required to acquire digital images,the first is a physical device that is sensitive to the energy radiated by the object we wish to image. The second is a digitizer, which is a device for converting the output of the physical sensing device into digital form.</a:t>
            </a:r>
            <a:endParaRPr/>
          </a:p>
          <a:p>
            <a:pPr indent="0" lvl="0" marL="0" marR="0" rtl="0" algn="l">
              <a:lnSpc>
                <a:spcPct val="100000"/>
              </a:lnSpc>
              <a:spcBef>
                <a:spcPts val="0"/>
              </a:spcBef>
              <a:spcAft>
                <a:spcPts val="0"/>
              </a:spcAft>
              <a:buNone/>
            </a:pPr>
            <a:r>
              <a:t/>
            </a:r>
            <a:endParaRPr b="1" i="0" sz="20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2400" u="none" cap="none" strike="noStrike">
                <a:solidFill>
                  <a:srgbClr val="FFC000"/>
                </a:solidFill>
                <a:latin typeface="Times New Roman"/>
                <a:ea typeface="Times New Roman"/>
                <a:cs typeface="Times New Roman"/>
                <a:sym typeface="Times New Roman"/>
              </a:rPr>
              <a:t>Specialized Image Processing Hardware: </a:t>
            </a:r>
            <a:r>
              <a:rPr b="1" i="0" lang="en-US" sz="2000" u="none" cap="none" strike="noStrike">
                <a:solidFill>
                  <a:schemeClr val="lt1"/>
                </a:solidFill>
                <a:latin typeface="Times New Roman"/>
                <a:ea typeface="Times New Roman"/>
                <a:cs typeface="Times New Roman"/>
                <a:sym typeface="Times New Roman"/>
              </a:rPr>
              <a:t>Consists of the digitizer plus hardware that performs other primitive operations, such as an ALU that performs parallel arithmetic and logic operations on entire images.</a:t>
            </a:r>
            <a:endParaRPr/>
          </a:p>
          <a:p>
            <a:pPr indent="0" lvl="0" marL="0" marR="0" rtl="0" algn="l">
              <a:lnSpc>
                <a:spcPct val="100000"/>
              </a:lnSpc>
              <a:spcBef>
                <a:spcPts val="0"/>
              </a:spcBef>
              <a:spcAft>
                <a:spcPts val="0"/>
              </a:spcAft>
              <a:buNone/>
            </a:pPr>
            <a:r>
              <a:t/>
            </a:r>
            <a:endParaRPr b="1" i="0" sz="20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2400" u="none" cap="none" strike="noStrike">
                <a:solidFill>
                  <a:srgbClr val="FFC000"/>
                </a:solidFill>
                <a:latin typeface="Times New Roman"/>
                <a:ea typeface="Times New Roman"/>
                <a:cs typeface="Times New Roman"/>
                <a:sym typeface="Times New Roman"/>
              </a:rPr>
              <a:t>Computer:</a:t>
            </a:r>
            <a:br>
              <a:rPr b="0" i="0" lang="en-US" sz="2000" u="none" cap="none" strike="noStrike">
                <a:solidFill>
                  <a:schemeClr val="lt1"/>
                </a:solidFill>
                <a:latin typeface="Times New Roman"/>
                <a:ea typeface="Times New Roman"/>
                <a:cs typeface="Times New Roman"/>
                <a:sym typeface="Times New Roman"/>
              </a:rPr>
            </a:br>
            <a:r>
              <a:rPr b="1" i="0" lang="en-US" sz="2000" u="none" cap="none" strike="noStrike">
                <a:solidFill>
                  <a:schemeClr val="lt1"/>
                </a:solidFill>
                <a:latin typeface="Times New Roman"/>
                <a:ea typeface="Times New Roman"/>
                <a:cs typeface="Times New Roman"/>
                <a:sym typeface="Times New Roman"/>
              </a:rPr>
              <a:t>The computer used in the image processing system is the general-purpose computer that is used by us in our daily life. It can range from a PC to a supercomputer. Sometimes custom computers are used to achieve a required level of performance.</a:t>
            </a:r>
            <a:endParaRPr/>
          </a:p>
          <a:p>
            <a:pPr indent="0" lvl="0" marL="0" marR="0" rtl="0" algn="l">
              <a:lnSpc>
                <a:spcPct val="100000"/>
              </a:lnSpc>
              <a:spcBef>
                <a:spcPts val="0"/>
              </a:spcBef>
              <a:spcAft>
                <a:spcPts val="0"/>
              </a:spcAft>
              <a:buNone/>
            </a:pPr>
            <a:r>
              <a:t/>
            </a:r>
            <a:endParaRPr b="0" i="0" sz="2000" u="none" cap="none" strike="noStrike">
              <a:solidFill>
                <a:schemeClr val="lt1"/>
              </a:solidFill>
              <a:latin typeface="Times New Roman"/>
              <a:ea typeface="Times New Roman"/>
              <a:cs typeface="Times New Roman"/>
              <a:sym typeface="Times New Roman"/>
            </a:endParaRPr>
          </a:p>
        </p:txBody>
      </p:sp>
    </p:spTree>
  </p:cSld>
  <p:clrMapOvr>
    <a:masterClrMapping/>
  </p:clrMapOvr>
  <p:transition>
    <p:fade thruBlk="1"/>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2"/>
          <p:cNvSpPr txBox="1"/>
          <p:nvPr/>
        </p:nvSpPr>
        <p:spPr>
          <a:xfrm>
            <a:off x="0" y="112426"/>
            <a:ext cx="9046564" cy="42165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FFC000"/>
                </a:solidFill>
                <a:latin typeface="Times New Roman"/>
                <a:ea typeface="Times New Roman"/>
                <a:cs typeface="Times New Roman"/>
                <a:sym typeface="Times New Roman"/>
              </a:rPr>
              <a:t>Image Processing Software:</a:t>
            </a:r>
            <a:br>
              <a:rPr b="0" i="0" lang="en-US" sz="2000" u="none" cap="none" strike="noStrike">
                <a:solidFill>
                  <a:schemeClr val="lt1"/>
                </a:solidFill>
                <a:latin typeface="Times New Roman"/>
                <a:ea typeface="Times New Roman"/>
                <a:cs typeface="Times New Roman"/>
                <a:sym typeface="Times New Roman"/>
              </a:rPr>
            </a:br>
            <a:r>
              <a:rPr b="0" i="0" lang="en-US" sz="2000" u="none" cap="none" strike="noStrike">
                <a:solidFill>
                  <a:schemeClr val="lt1"/>
                </a:solidFill>
                <a:latin typeface="Times New Roman"/>
                <a:ea typeface="Times New Roman"/>
                <a:cs typeface="Times New Roman"/>
                <a:sym typeface="Times New Roman"/>
              </a:rPr>
              <a:t>Image processing software is software that includes all the mechanisms and algorithms that are used in the image processing system.</a:t>
            </a:r>
            <a:endParaRPr/>
          </a:p>
          <a:p>
            <a:pPr indent="0" lvl="0" marL="0" marR="0" rtl="0" algn="l">
              <a:lnSpc>
                <a:spcPct val="100000"/>
              </a:lnSpc>
              <a:spcBef>
                <a:spcPts val="0"/>
              </a:spcBef>
              <a:spcAft>
                <a:spcPts val="0"/>
              </a:spcAft>
              <a:buNone/>
            </a:pPr>
            <a:r>
              <a:t/>
            </a:r>
            <a:endParaRPr b="0" i="0" sz="20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2400" u="none" cap="none" strike="noStrike">
                <a:solidFill>
                  <a:srgbClr val="FFC000"/>
                </a:solidFill>
                <a:latin typeface="Times New Roman"/>
                <a:ea typeface="Times New Roman"/>
                <a:cs typeface="Times New Roman"/>
                <a:sym typeface="Times New Roman"/>
              </a:rPr>
              <a:t>Mass Storage:</a:t>
            </a:r>
            <a:br>
              <a:rPr b="0" i="0" lang="en-US" sz="2000" u="none" cap="none" strike="noStrike">
                <a:solidFill>
                  <a:schemeClr val="lt1"/>
                </a:solidFill>
                <a:latin typeface="Times New Roman"/>
                <a:ea typeface="Times New Roman"/>
                <a:cs typeface="Times New Roman"/>
                <a:sym typeface="Times New Roman"/>
              </a:rPr>
            </a:br>
            <a:r>
              <a:rPr b="0" i="0" lang="en-US" sz="2000" u="none" cap="none" strike="noStrike">
                <a:solidFill>
                  <a:schemeClr val="lt1"/>
                </a:solidFill>
                <a:latin typeface="Times New Roman"/>
                <a:ea typeface="Times New Roman"/>
                <a:cs typeface="Times New Roman"/>
                <a:sym typeface="Times New Roman"/>
              </a:rPr>
              <a:t>Mass storage stores the pixels of the images during the processing. An image of size 1024 x 1024 pixels, in which the intensity of each pixel is an 8-bit quantity, requires    1 MB of storage space if the image is not compressed. Providing adequate storage in an image processing system can be a challenge. </a:t>
            </a:r>
            <a:endParaRPr/>
          </a:p>
          <a:p>
            <a:pPr indent="0" lvl="0" marL="0" marR="0" rtl="0" algn="l">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Digital storage for image processing applications falls into three principal categories :</a:t>
            </a:r>
            <a:endParaRPr/>
          </a:p>
          <a:p>
            <a:pPr indent="0" lvl="0" marL="0" marR="0" rtl="0" algn="l">
              <a:lnSpc>
                <a:spcPct val="100000"/>
              </a:lnSpc>
              <a:spcBef>
                <a:spcPts val="0"/>
              </a:spcBef>
              <a:spcAft>
                <a:spcPts val="0"/>
              </a:spcAft>
              <a:buNone/>
            </a:pPr>
            <a:r>
              <a:rPr b="1" i="0" lang="en-US" sz="2000" u="none" cap="none" strike="noStrike">
                <a:solidFill>
                  <a:srgbClr val="FFC000"/>
                </a:solidFill>
                <a:latin typeface="Times New Roman"/>
                <a:ea typeface="Times New Roman"/>
                <a:cs typeface="Times New Roman"/>
                <a:sym typeface="Times New Roman"/>
              </a:rPr>
              <a:t>1)Short-term storage for use during processing </a:t>
            </a:r>
            <a:endParaRPr/>
          </a:p>
          <a:p>
            <a:pPr indent="0" lvl="0" marL="0" marR="0" rtl="0" algn="l">
              <a:lnSpc>
                <a:spcPct val="100000"/>
              </a:lnSpc>
              <a:spcBef>
                <a:spcPts val="0"/>
              </a:spcBef>
              <a:spcAft>
                <a:spcPts val="0"/>
              </a:spcAft>
              <a:buNone/>
            </a:pPr>
            <a:r>
              <a:rPr b="1" i="0" lang="en-US" sz="2000" u="none" cap="none" strike="noStrike">
                <a:solidFill>
                  <a:srgbClr val="FFC000"/>
                </a:solidFill>
                <a:latin typeface="Times New Roman"/>
                <a:ea typeface="Times New Roman"/>
                <a:cs typeface="Times New Roman"/>
                <a:sym typeface="Times New Roman"/>
              </a:rPr>
              <a:t>2) Online storage for relatively fast recall</a:t>
            </a:r>
            <a:endParaRPr/>
          </a:p>
          <a:p>
            <a:pPr indent="0" lvl="0" marL="0" marR="0" rtl="0" algn="l">
              <a:lnSpc>
                <a:spcPct val="100000"/>
              </a:lnSpc>
              <a:spcBef>
                <a:spcPts val="0"/>
              </a:spcBef>
              <a:spcAft>
                <a:spcPts val="0"/>
              </a:spcAft>
              <a:buNone/>
            </a:pPr>
            <a:r>
              <a:rPr b="1" i="0" lang="en-US" sz="2000" u="none" cap="none" strike="noStrike">
                <a:solidFill>
                  <a:srgbClr val="FFC000"/>
                </a:solidFill>
                <a:latin typeface="Times New Roman"/>
                <a:ea typeface="Times New Roman"/>
                <a:cs typeface="Times New Roman"/>
                <a:sym typeface="Times New Roman"/>
              </a:rPr>
              <a:t>3)Archival storage for infrequent access.</a:t>
            </a:r>
            <a:endParaRPr/>
          </a:p>
        </p:txBody>
      </p:sp>
    </p:spTree>
  </p:cSld>
  <p:clrMapOvr>
    <a:masterClrMapping/>
  </p:clrMapOvr>
  <p:transition>
    <p:fade thruBlk="1"/>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3"/>
          <p:cNvSpPr txBox="1"/>
          <p:nvPr/>
        </p:nvSpPr>
        <p:spPr>
          <a:xfrm>
            <a:off x="0" y="93450"/>
            <a:ext cx="8911652" cy="403187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FFC000"/>
                </a:solidFill>
                <a:latin typeface="Times New Roman"/>
                <a:ea typeface="Times New Roman"/>
                <a:cs typeface="Times New Roman"/>
                <a:sym typeface="Times New Roman"/>
              </a:rPr>
              <a:t>Image Display: </a:t>
            </a:r>
            <a:r>
              <a:rPr b="1" i="0" lang="en-US" sz="2000" u="none" cap="none" strike="noStrike">
                <a:solidFill>
                  <a:schemeClr val="lt1"/>
                </a:solidFill>
                <a:latin typeface="Times New Roman"/>
                <a:ea typeface="Times New Roman"/>
                <a:cs typeface="Times New Roman"/>
                <a:sym typeface="Times New Roman"/>
              </a:rPr>
              <a:t>mainly color TV monitors, in some cases, there are stereo displays and these are implemented in the form of headgear containing two small displays embedded in goggles worn by the user.  </a:t>
            </a:r>
            <a:endParaRPr/>
          </a:p>
          <a:p>
            <a:pPr indent="0" lvl="0" marL="0" marR="0" rtl="0" algn="l">
              <a:lnSpc>
                <a:spcPct val="100000"/>
              </a:lnSpc>
              <a:spcBef>
                <a:spcPts val="0"/>
              </a:spcBef>
              <a:spcAft>
                <a:spcPts val="0"/>
              </a:spcAft>
              <a:buNone/>
            </a:pPr>
            <a:r>
              <a:t/>
            </a:r>
            <a:endParaRPr b="1" i="0" sz="20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2400" u="none" cap="none" strike="noStrike">
                <a:solidFill>
                  <a:srgbClr val="FFC000"/>
                </a:solidFill>
                <a:latin typeface="Times New Roman"/>
                <a:ea typeface="Times New Roman"/>
                <a:cs typeface="Times New Roman"/>
                <a:sym typeface="Times New Roman"/>
              </a:rPr>
              <a:t>Hard Copy Device:</a:t>
            </a:r>
            <a:br>
              <a:rPr b="0" i="0" lang="en-US" sz="2400" u="none" cap="none" strike="noStrike">
                <a:solidFill>
                  <a:schemeClr val="lt1"/>
                </a:solidFill>
                <a:latin typeface="Times New Roman"/>
                <a:ea typeface="Times New Roman"/>
                <a:cs typeface="Times New Roman"/>
                <a:sym typeface="Times New Roman"/>
              </a:rPr>
            </a:br>
            <a:r>
              <a:rPr b="1" i="0" lang="en-US" sz="2000" u="none" cap="none" strike="noStrike">
                <a:solidFill>
                  <a:schemeClr val="lt1"/>
                </a:solidFill>
                <a:latin typeface="Times New Roman"/>
                <a:ea typeface="Times New Roman"/>
                <a:cs typeface="Times New Roman"/>
                <a:sym typeface="Times New Roman"/>
              </a:rPr>
              <a:t>Once the image is processed then it is stored in the hard copy device. It can be a pen drive or any external ROM device.</a:t>
            </a:r>
            <a:endParaRPr/>
          </a:p>
          <a:p>
            <a:pPr indent="0" lvl="0" marL="0" marR="0" rtl="0" algn="l">
              <a:lnSpc>
                <a:spcPct val="100000"/>
              </a:lnSpc>
              <a:spcBef>
                <a:spcPts val="0"/>
              </a:spcBef>
              <a:spcAft>
                <a:spcPts val="0"/>
              </a:spcAft>
              <a:buNone/>
            </a:pPr>
            <a:r>
              <a:rPr b="1" i="0" lang="en-US" sz="2000" u="none" cap="none" strike="noStrike">
                <a:solidFill>
                  <a:schemeClr val="lt1"/>
                </a:solidFill>
                <a:latin typeface="Times New Roman"/>
                <a:ea typeface="Times New Roman"/>
                <a:cs typeface="Times New Roman"/>
                <a:sym typeface="Times New Roman"/>
              </a:rPr>
              <a:t>Use laser printers, film cameras, and optical and CD ROM disks.</a:t>
            </a:r>
            <a:endParaRPr/>
          </a:p>
          <a:p>
            <a:pPr indent="0" lvl="0" marL="0" marR="0" rtl="0" algn="l">
              <a:lnSpc>
                <a:spcPct val="100000"/>
              </a:lnSpc>
              <a:spcBef>
                <a:spcPts val="0"/>
              </a:spcBef>
              <a:spcAft>
                <a:spcPts val="0"/>
              </a:spcAft>
              <a:buNone/>
            </a:pPr>
            <a:r>
              <a:t/>
            </a:r>
            <a:endParaRPr b="1" i="0" sz="20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2800" u="none" cap="none" strike="noStrike">
                <a:solidFill>
                  <a:srgbClr val="FFC000"/>
                </a:solidFill>
                <a:latin typeface="Times New Roman"/>
                <a:ea typeface="Times New Roman"/>
                <a:cs typeface="Times New Roman"/>
                <a:sym typeface="Times New Roman"/>
              </a:rPr>
              <a:t>Network:</a:t>
            </a:r>
            <a:endParaRPr b="1" i="0" sz="2000" u="none" cap="none" strike="noStrike">
              <a:solidFill>
                <a:srgbClr val="FFC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2000" u="none" cap="none" strike="noStrike">
                <a:solidFill>
                  <a:schemeClr val="lt1"/>
                </a:solidFill>
                <a:latin typeface="Times New Roman"/>
                <a:ea typeface="Times New Roman"/>
                <a:cs typeface="Times New Roman"/>
                <a:sym typeface="Times New Roman"/>
              </a:rPr>
              <a:t>Because of the large amount of data inherent in image processing applications, the key consideration in image transmission is bandwidth.</a:t>
            </a:r>
            <a:endParaRPr/>
          </a:p>
        </p:txBody>
      </p:sp>
    </p:spTree>
  </p:cSld>
  <p:clrMapOvr>
    <a:masterClrMapping/>
  </p:clrMapOvr>
  <p:transition>
    <p:fade thruBlk="1"/>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nvSpPr>
        <p:spPr>
          <a:xfrm>
            <a:off x="0" y="0"/>
            <a:ext cx="457200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FFC000"/>
                </a:solidFill>
                <a:latin typeface="Times New Roman"/>
                <a:ea typeface="Times New Roman"/>
                <a:cs typeface="Times New Roman"/>
                <a:sym typeface="Times New Roman"/>
              </a:rPr>
              <a:t>Coordinate conventions. </a:t>
            </a:r>
            <a:endParaRPr b="1" i="0" sz="2400" u="none" cap="none" strike="noStrike">
              <a:solidFill>
                <a:srgbClr val="FFC000"/>
              </a:solidFill>
              <a:latin typeface="Arial"/>
              <a:ea typeface="Arial"/>
              <a:cs typeface="Arial"/>
              <a:sym typeface="Arial"/>
            </a:endParaRPr>
          </a:p>
        </p:txBody>
      </p:sp>
      <p:sp>
        <p:nvSpPr>
          <p:cNvPr id="153" name="Google Shape;153;p24"/>
          <p:cNvSpPr txBox="1"/>
          <p:nvPr/>
        </p:nvSpPr>
        <p:spPr>
          <a:xfrm>
            <a:off x="109615" y="461665"/>
            <a:ext cx="892477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The size of the image is the number of rows by the number of columns </a:t>
            </a:r>
            <a:r>
              <a:rPr b="0" i="0" lang="en-US" sz="1800" u="none" cap="none" strike="noStrike">
                <a:solidFill>
                  <a:srgbClr val="FFC000"/>
                </a:solidFill>
                <a:latin typeface="Times New Roman"/>
                <a:ea typeface="Times New Roman"/>
                <a:cs typeface="Times New Roman"/>
                <a:sym typeface="Times New Roman"/>
              </a:rPr>
              <a:t>M x N </a:t>
            </a:r>
            <a:r>
              <a:rPr b="0" i="0" lang="en-US" sz="2000" u="none" cap="none" strike="noStrike">
                <a:solidFill>
                  <a:schemeClr val="lt1"/>
                </a:solidFill>
                <a:latin typeface="Times New Roman"/>
                <a:ea typeface="Times New Roman"/>
                <a:cs typeface="Times New Roman"/>
                <a:sym typeface="Times New Roman"/>
              </a:rPr>
              <a:t>.</a:t>
            </a:r>
            <a:endParaRPr b="0" i="0" sz="2000" u="none" cap="none" strike="noStrike">
              <a:solidFill>
                <a:schemeClr val="lt1"/>
              </a:solidFill>
              <a:latin typeface="Times New Roman"/>
              <a:ea typeface="Times New Roman"/>
              <a:cs typeface="Times New Roman"/>
              <a:sym typeface="Times New Roman"/>
            </a:endParaRPr>
          </a:p>
        </p:txBody>
      </p:sp>
      <p:pic>
        <p:nvPicPr>
          <p:cNvPr id="154" name="Google Shape;154;p24"/>
          <p:cNvPicPr preferRelativeResize="0"/>
          <p:nvPr/>
        </p:nvPicPr>
        <p:blipFill rotWithShape="1">
          <a:blip r:embed="rId3">
            <a:alphaModFix/>
          </a:blip>
          <a:srcRect b="0" l="0" r="0" t="0"/>
          <a:stretch/>
        </p:blipFill>
        <p:spPr>
          <a:xfrm>
            <a:off x="5112191" y="1901160"/>
            <a:ext cx="3922193" cy="3158020"/>
          </a:xfrm>
          <a:prstGeom prst="rect">
            <a:avLst/>
          </a:prstGeom>
          <a:noFill/>
          <a:ln>
            <a:noFill/>
          </a:ln>
        </p:spPr>
      </p:pic>
      <p:pic>
        <p:nvPicPr>
          <p:cNvPr descr="What is meant by Digital Image Processing? Explain how digital images can  be represented? - Bench Partner" id="155" name="Google Shape;155;p24"/>
          <p:cNvPicPr preferRelativeResize="0"/>
          <p:nvPr/>
        </p:nvPicPr>
        <p:blipFill rotWithShape="1">
          <a:blip r:embed="rId4">
            <a:alphaModFix/>
          </a:blip>
          <a:srcRect b="0" l="0" r="0" t="0"/>
          <a:stretch/>
        </p:blipFill>
        <p:spPr>
          <a:xfrm>
            <a:off x="109615" y="1955629"/>
            <a:ext cx="4572546" cy="3103551"/>
          </a:xfrm>
          <a:prstGeom prst="rect">
            <a:avLst/>
          </a:prstGeom>
          <a:noFill/>
          <a:ln>
            <a:noFill/>
          </a:ln>
        </p:spPr>
      </p:pic>
      <p:pic>
        <p:nvPicPr>
          <p:cNvPr id="156" name="Google Shape;156;p24"/>
          <p:cNvPicPr preferRelativeResize="0"/>
          <p:nvPr/>
        </p:nvPicPr>
        <p:blipFill rotWithShape="1">
          <a:blip r:embed="rId5">
            <a:alphaModFix/>
          </a:blip>
          <a:srcRect b="0" l="0" r="0" t="0"/>
          <a:stretch/>
        </p:blipFill>
        <p:spPr>
          <a:xfrm>
            <a:off x="182300" y="861953"/>
            <a:ext cx="7420131" cy="722883"/>
          </a:xfrm>
          <a:prstGeom prst="rect">
            <a:avLst/>
          </a:prstGeom>
          <a:noFill/>
          <a:ln>
            <a:noFill/>
          </a:ln>
        </p:spPr>
      </p:pic>
    </p:spTree>
  </p:cSld>
  <p:clrMapOvr>
    <a:masterClrMapping/>
  </p:clrMapOvr>
  <p:transition>
    <p:fade thruBlk="1"/>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5"/>
          <p:cNvSpPr txBox="1"/>
          <p:nvPr/>
        </p:nvSpPr>
        <p:spPr>
          <a:xfrm>
            <a:off x="0" y="70964"/>
            <a:ext cx="457200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FFC000"/>
                </a:solidFill>
                <a:latin typeface="Times New Roman"/>
                <a:ea typeface="Times New Roman"/>
                <a:cs typeface="Times New Roman"/>
                <a:sym typeface="Times New Roman"/>
              </a:rPr>
              <a:t>Sampling and quantization</a:t>
            </a:r>
            <a:endParaRPr b="1" i="0" sz="2800" u="none" cap="none" strike="noStrike">
              <a:solidFill>
                <a:srgbClr val="FFC000"/>
              </a:solidFill>
              <a:latin typeface="Arial"/>
              <a:ea typeface="Arial"/>
              <a:cs typeface="Arial"/>
              <a:sym typeface="Arial"/>
            </a:endParaRPr>
          </a:p>
        </p:txBody>
      </p:sp>
      <p:sp>
        <p:nvSpPr>
          <p:cNvPr id="162" name="Google Shape;162;p25"/>
          <p:cNvSpPr txBox="1"/>
          <p:nvPr/>
        </p:nvSpPr>
        <p:spPr>
          <a:xfrm>
            <a:off x="151776" y="883383"/>
            <a:ext cx="8992224" cy="372409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Conversion of analog signal to digital signal:</a:t>
            </a:r>
            <a:endParaRPr/>
          </a:p>
          <a:p>
            <a:pPr indent="0" lvl="0" marL="0" marR="0" rtl="0" algn="just">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The output of most of the image sensors is an </a:t>
            </a:r>
            <a:r>
              <a:rPr b="1" i="0" lang="en-US" sz="2000" u="none" cap="none" strike="noStrike">
                <a:solidFill>
                  <a:srgbClr val="FF0000"/>
                </a:solidFill>
                <a:latin typeface="Times New Roman"/>
                <a:ea typeface="Times New Roman"/>
                <a:cs typeface="Times New Roman"/>
                <a:sym typeface="Times New Roman"/>
              </a:rPr>
              <a:t>analog signal</a:t>
            </a:r>
            <a:r>
              <a:rPr b="0" i="0" lang="en-US" sz="2000" u="none" cap="none" strike="noStrike">
                <a:solidFill>
                  <a:schemeClr val="lt1"/>
                </a:solidFill>
                <a:latin typeface="Times New Roman"/>
                <a:ea typeface="Times New Roman"/>
                <a:cs typeface="Times New Roman"/>
                <a:sym typeface="Times New Roman"/>
              </a:rPr>
              <a:t>, and we can not apply digital processing to it because </a:t>
            </a:r>
            <a:r>
              <a:rPr b="1" i="0" lang="en-US" sz="2000" u="none" cap="none" strike="noStrike">
                <a:solidFill>
                  <a:srgbClr val="FF0000"/>
                </a:solidFill>
                <a:latin typeface="Times New Roman"/>
                <a:ea typeface="Times New Roman"/>
                <a:cs typeface="Times New Roman"/>
                <a:sym typeface="Times New Roman"/>
              </a:rPr>
              <a:t>we can not store it</a:t>
            </a:r>
            <a:r>
              <a:rPr b="0" i="0" lang="en-US" sz="2000" u="none" cap="none" strike="noStrike">
                <a:solidFill>
                  <a:schemeClr val="lt1"/>
                </a:solidFill>
                <a:latin typeface="Times New Roman"/>
                <a:ea typeface="Times New Roman"/>
                <a:cs typeface="Times New Roman"/>
                <a:sym typeface="Times New Roman"/>
              </a:rPr>
              <a:t>. We can not store it because it </a:t>
            </a:r>
            <a:r>
              <a:rPr b="1" i="0" lang="en-US" sz="2000" u="none" cap="none" strike="noStrike">
                <a:solidFill>
                  <a:srgbClr val="FF0000"/>
                </a:solidFill>
                <a:latin typeface="Times New Roman"/>
                <a:ea typeface="Times New Roman"/>
                <a:cs typeface="Times New Roman"/>
                <a:sym typeface="Times New Roman"/>
              </a:rPr>
              <a:t>requires infinite memory to store </a:t>
            </a:r>
            <a:r>
              <a:rPr b="0" i="0" lang="en-US" sz="2000" u="none" cap="none" strike="noStrike">
                <a:solidFill>
                  <a:schemeClr val="lt1"/>
                </a:solidFill>
                <a:latin typeface="Times New Roman"/>
                <a:ea typeface="Times New Roman"/>
                <a:cs typeface="Times New Roman"/>
                <a:sym typeface="Times New Roman"/>
              </a:rPr>
              <a:t>a signal that can have infinite values.</a:t>
            </a:r>
            <a:endParaRPr/>
          </a:p>
          <a:p>
            <a:pPr indent="0" lvl="0" marL="0" marR="0" rtl="0" algn="just">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So we have to </a:t>
            </a:r>
            <a:r>
              <a:rPr b="1" i="0" lang="en-US" sz="2000" u="none" cap="none" strike="noStrike">
                <a:solidFill>
                  <a:srgbClr val="FF0000"/>
                </a:solidFill>
                <a:latin typeface="Times New Roman"/>
                <a:ea typeface="Times New Roman"/>
                <a:cs typeface="Times New Roman"/>
                <a:sym typeface="Times New Roman"/>
              </a:rPr>
              <a:t>convert an analog signal into a digital signal .</a:t>
            </a:r>
            <a:endParaRPr/>
          </a:p>
          <a:p>
            <a:pPr indent="0" lvl="0" marL="0" marR="0" rtl="0" algn="just">
              <a:lnSpc>
                <a:spcPct val="100000"/>
              </a:lnSpc>
              <a:spcBef>
                <a:spcPts val="0"/>
              </a:spcBef>
              <a:spcAft>
                <a:spcPts val="0"/>
              </a:spcAft>
              <a:buNone/>
            </a:pPr>
            <a:r>
              <a:t/>
            </a:r>
            <a:endParaRPr b="1" i="0" sz="2000" u="none" cap="none" strike="noStrike">
              <a:solidFill>
                <a:srgbClr val="FF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0" i="0" lang="en-US" sz="2400" u="none" cap="none" strike="noStrike">
                <a:solidFill>
                  <a:schemeClr val="lt1"/>
                </a:solidFill>
                <a:latin typeface="Times New Roman"/>
                <a:ea typeface="Times New Roman"/>
                <a:cs typeface="Times New Roman"/>
                <a:sym typeface="Times New Roman"/>
              </a:rPr>
              <a:t>To create an image which is digital, we need to covert continuous data into digital form. There are </a:t>
            </a:r>
            <a:r>
              <a:rPr b="1" i="0" lang="en-US" sz="2400" u="none" cap="none" strike="noStrike">
                <a:solidFill>
                  <a:srgbClr val="FF0000"/>
                </a:solidFill>
                <a:latin typeface="Times New Roman"/>
                <a:ea typeface="Times New Roman"/>
                <a:cs typeface="Times New Roman"/>
                <a:sym typeface="Times New Roman"/>
              </a:rPr>
              <a:t>two steps</a:t>
            </a:r>
            <a:r>
              <a:rPr b="0" i="0" lang="en-US" sz="2400" u="none" cap="none" strike="noStrike">
                <a:solidFill>
                  <a:schemeClr val="lt1"/>
                </a:solidFill>
                <a:latin typeface="Times New Roman"/>
                <a:ea typeface="Times New Roman"/>
                <a:cs typeface="Times New Roman"/>
                <a:sym typeface="Times New Roman"/>
              </a:rPr>
              <a:t> in which it is done.</a:t>
            </a:r>
            <a:endParaRPr/>
          </a:p>
          <a:p>
            <a:pPr indent="-152400" lvl="0" marL="0" marR="0" rtl="0" algn="l">
              <a:lnSpc>
                <a:spcPct val="100000"/>
              </a:lnSpc>
              <a:spcBef>
                <a:spcPts val="0"/>
              </a:spcBef>
              <a:spcAft>
                <a:spcPts val="0"/>
              </a:spcAft>
              <a:buClr>
                <a:srgbClr val="000000"/>
              </a:buClr>
              <a:buSzPts val="2400"/>
              <a:buFont typeface="Arial"/>
              <a:buChar char="•"/>
            </a:pPr>
            <a:r>
              <a:rPr b="1" i="0" lang="en-US" sz="2400" u="none" cap="none" strike="noStrike">
                <a:solidFill>
                  <a:srgbClr val="FFC000"/>
                </a:solidFill>
                <a:latin typeface="Times New Roman"/>
                <a:ea typeface="Times New Roman"/>
                <a:cs typeface="Times New Roman"/>
                <a:sym typeface="Times New Roman"/>
              </a:rPr>
              <a:t>Sampling</a:t>
            </a:r>
            <a:endParaRPr/>
          </a:p>
          <a:p>
            <a:pPr indent="-152400" lvl="0" marL="0" marR="0" rtl="0" algn="l">
              <a:lnSpc>
                <a:spcPct val="100000"/>
              </a:lnSpc>
              <a:spcBef>
                <a:spcPts val="0"/>
              </a:spcBef>
              <a:spcAft>
                <a:spcPts val="0"/>
              </a:spcAft>
              <a:buClr>
                <a:srgbClr val="000000"/>
              </a:buClr>
              <a:buSzPts val="2400"/>
              <a:buFont typeface="Arial"/>
              <a:buChar char="•"/>
            </a:pPr>
            <a:r>
              <a:rPr b="1" i="0" lang="en-US" sz="2400" u="none" cap="none" strike="noStrike">
                <a:solidFill>
                  <a:srgbClr val="FFC000"/>
                </a:solidFill>
                <a:latin typeface="Times New Roman"/>
                <a:ea typeface="Times New Roman"/>
                <a:cs typeface="Times New Roman"/>
                <a:sym typeface="Times New Roman"/>
              </a:rPr>
              <a:t>Quantization</a:t>
            </a:r>
            <a:endParaRPr/>
          </a:p>
          <a:p>
            <a:pPr indent="0" lvl="0" marL="0" marR="0" rtl="0" algn="just">
              <a:lnSpc>
                <a:spcPct val="100000"/>
              </a:lnSpc>
              <a:spcBef>
                <a:spcPts val="0"/>
              </a:spcBef>
              <a:spcAft>
                <a:spcPts val="0"/>
              </a:spcAft>
              <a:buNone/>
            </a:pPr>
            <a:r>
              <a:t/>
            </a:r>
            <a:endParaRPr b="1" i="0" sz="2000" u="none" cap="none" strike="noStrike">
              <a:solidFill>
                <a:srgbClr val="FF0000"/>
              </a:solidFill>
              <a:latin typeface="Times New Roman"/>
              <a:ea typeface="Times New Roman"/>
              <a:cs typeface="Times New Roman"/>
              <a:sym typeface="Times New Roman"/>
            </a:endParaRPr>
          </a:p>
        </p:txBody>
      </p:sp>
    </p:spTree>
  </p:cSld>
  <p:clrMapOvr>
    <a:masterClrMapping/>
  </p:clrMapOvr>
  <p:transition>
    <p:fade thruBlk="1"/>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26"/>
          <p:cNvPicPr preferRelativeResize="0"/>
          <p:nvPr/>
        </p:nvPicPr>
        <p:blipFill rotWithShape="1">
          <a:blip r:embed="rId3">
            <a:alphaModFix/>
          </a:blip>
          <a:srcRect b="0" l="0" r="0" t="0"/>
          <a:stretch/>
        </p:blipFill>
        <p:spPr>
          <a:xfrm>
            <a:off x="262326" y="1241218"/>
            <a:ext cx="6886575" cy="1966677"/>
          </a:xfrm>
          <a:prstGeom prst="rect">
            <a:avLst/>
          </a:prstGeom>
          <a:noFill/>
          <a:ln>
            <a:noFill/>
          </a:ln>
        </p:spPr>
      </p:pic>
      <p:sp>
        <p:nvSpPr>
          <p:cNvPr id="168" name="Google Shape;168;p26"/>
          <p:cNvSpPr txBox="1"/>
          <p:nvPr/>
        </p:nvSpPr>
        <p:spPr>
          <a:xfrm>
            <a:off x="352268" y="359764"/>
            <a:ext cx="722525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chemeClr val="lt1"/>
                </a:solidFill>
                <a:latin typeface="Times New Roman"/>
                <a:ea typeface="Times New Roman"/>
                <a:cs typeface="Times New Roman"/>
                <a:sym typeface="Times New Roman"/>
              </a:rPr>
              <a:t>Basic Idea :Converting an analog signal to digital form </a:t>
            </a:r>
            <a:endParaRPr/>
          </a:p>
        </p:txBody>
      </p:sp>
      <p:sp>
        <p:nvSpPr>
          <p:cNvPr id="169" name="Google Shape;169;p26"/>
          <p:cNvSpPr txBox="1"/>
          <p:nvPr/>
        </p:nvSpPr>
        <p:spPr>
          <a:xfrm>
            <a:off x="149902" y="3427629"/>
            <a:ext cx="8327036"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convert both of its axis (x,y) into a digital format.</a:t>
            </a:r>
            <a:endParaRPr b="0" i="0" sz="2000" u="none" cap="none" strike="noStrike">
              <a:solidFill>
                <a:schemeClr val="lt1"/>
              </a:solidFill>
              <a:latin typeface="Times New Roman"/>
              <a:ea typeface="Times New Roman"/>
              <a:cs typeface="Times New Roman"/>
              <a:sym typeface="Times New Roman"/>
            </a:endParaRPr>
          </a:p>
        </p:txBody>
      </p:sp>
    </p:spTree>
  </p:cSld>
  <p:clrMapOvr>
    <a:masterClrMapping/>
  </p:clrMapOvr>
  <p:transition>
    <p:fade thruBlk="1"/>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7"/>
          <p:cNvSpPr txBox="1"/>
          <p:nvPr/>
        </p:nvSpPr>
        <p:spPr>
          <a:xfrm>
            <a:off x="0" y="284117"/>
            <a:ext cx="314044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FFC000"/>
                </a:solidFill>
                <a:latin typeface="Times New Roman"/>
                <a:ea typeface="Times New Roman"/>
                <a:cs typeface="Times New Roman"/>
                <a:sym typeface="Times New Roman"/>
              </a:rPr>
              <a:t>Sampling</a:t>
            </a:r>
            <a:r>
              <a:rPr b="0" i="0" lang="en-US" sz="2400" u="none" cap="none" strike="noStrike">
                <a:solidFill>
                  <a:srgbClr val="000000"/>
                </a:solidFill>
                <a:latin typeface="Times New Roman"/>
                <a:ea typeface="Times New Roman"/>
                <a:cs typeface="Times New Roman"/>
                <a:sym typeface="Times New Roman"/>
              </a:rPr>
              <a:t> </a:t>
            </a:r>
            <a:endParaRPr/>
          </a:p>
        </p:txBody>
      </p:sp>
      <p:sp>
        <p:nvSpPr>
          <p:cNvPr id="175" name="Google Shape;175;p27"/>
          <p:cNvSpPr txBox="1"/>
          <p:nvPr/>
        </p:nvSpPr>
        <p:spPr>
          <a:xfrm>
            <a:off x="0" y="974481"/>
            <a:ext cx="457200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FF0000"/>
                </a:solidFill>
                <a:latin typeface="Times New Roman"/>
                <a:ea typeface="Times New Roman"/>
                <a:cs typeface="Times New Roman"/>
                <a:sym typeface="Times New Roman"/>
              </a:rPr>
              <a:t>Digitize x-axis in the sampling</a:t>
            </a:r>
            <a:endParaRPr b="0" i="0" sz="2400" u="none" cap="none" strike="noStrike">
              <a:solidFill>
                <a:srgbClr val="FF0000"/>
              </a:solidFill>
              <a:latin typeface="Times New Roman"/>
              <a:ea typeface="Times New Roman"/>
              <a:cs typeface="Times New Roman"/>
              <a:sym typeface="Times New Roman"/>
            </a:endParaRPr>
          </a:p>
        </p:txBody>
      </p:sp>
      <p:sp>
        <p:nvSpPr>
          <p:cNvPr id="176" name="Google Shape;176;p27"/>
          <p:cNvSpPr txBox="1"/>
          <p:nvPr/>
        </p:nvSpPr>
        <p:spPr>
          <a:xfrm>
            <a:off x="-116174" y="1536792"/>
            <a:ext cx="6798039" cy="707886"/>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2000" u="none" cap="none" strike="noStrike">
                <a:solidFill>
                  <a:schemeClr val="lt1"/>
                </a:solidFill>
                <a:latin typeface="Times New Roman"/>
                <a:ea typeface="Times New Roman"/>
                <a:cs typeface="Times New Roman"/>
                <a:sym typeface="Times New Roman"/>
              </a:rPr>
              <a:t>It is done on the independent variable.</a:t>
            </a:r>
            <a:endParaRPr/>
          </a:p>
          <a:p>
            <a:pPr indent="0" lvl="0" marL="0" marR="0" rtl="0" algn="just">
              <a:lnSpc>
                <a:spcPct val="100000"/>
              </a:lnSpc>
              <a:spcBef>
                <a:spcPts val="0"/>
              </a:spcBef>
              <a:spcAft>
                <a:spcPts val="0"/>
              </a:spcAft>
              <a:buNone/>
            </a:pPr>
            <a:r>
              <a:rPr b="1" i="0" lang="en-US" sz="2000" u="none" cap="none" strike="noStrike">
                <a:solidFill>
                  <a:schemeClr val="lt1"/>
                </a:solidFill>
                <a:latin typeface="Times New Roman"/>
                <a:ea typeface="Times New Roman"/>
                <a:cs typeface="Times New Roman"/>
                <a:sym typeface="Times New Roman"/>
              </a:rPr>
              <a:t>In case of equation y = sin(x), it is done on x variable</a:t>
            </a:r>
            <a:endParaRPr/>
          </a:p>
        </p:txBody>
      </p:sp>
      <p:pic>
        <p:nvPicPr>
          <p:cNvPr descr="sampling" id="177" name="Google Shape;177;p27"/>
          <p:cNvPicPr preferRelativeResize="0"/>
          <p:nvPr/>
        </p:nvPicPr>
        <p:blipFill rotWithShape="1">
          <a:blip r:embed="rId3">
            <a:alphaModFix/>
          </a:blip>
          <a:srcRect b="0" l="0" r="0" t="0"/>
          <a:stretch/>
        </p:blipFill>
        <p:spPr>
          <a:xfrm>
            <a:off x="5546361" y="83925"/>
            <a:ext cx="3597639" cy="2389452"/>
          </a:xfrm>
          <a:prstGeom prst="rect">
            <a:avLst/>
          </a:prstGeom>
          <a:noFill/>
          <a:ln>
            <a:noFill/>
          </a:ln>
        </p:spPr>
      </p:pic>
      <p:pic>
        <p:nvPicPr>
          <p:cNvPr id="178" name="Google Shape;178;p27"/>
          <p:cNvPicPr preferRelativeResize="0"/>
          <p:nvPr/>
        </p:nvPicPr>
        <p:blipFill rotWithShape="1">
          <a:blip r:embed="rId4">
            <a:alphaModFix/>
          </a:blip>
          <a:srcRect b="0" l="0" r="0" t="0"/>
          <a:stretch/>
        </p:blipFill>
        <p:spPr>
          <a:xfrm>
            <a:off x="142406" y="2571750"/>
            <a:ext cx="7008604" cy="2244677"/>
          </a:xfrm>
          <a:prstGeom prst="rect">
            <a:avLst/>
          </a:prstGeom>
          <a:noFill/>
          <a:ln>
            <a:noFill/>
          </a:ln>
        </p:spPr>
      </p:pic>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8"/>
          <p:cNvSpPr txBox="1"/>
          <p:nvPr/>
        </p:nvSpPr>
        <p:spPr>
          <a:xfrm>
            <a:off x="59961" y="175896"/>
            <a:ext cx="457200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FFC000"/>
                </a:solidFill>
                <a:latin typeface="Times New Roman"/>
                <a:ea typeface="Times New Roman"/>
                <a:cs typeface="Times New Roman"/>
                <a:sym typeface="Times New Roman"/>
              </a:rPr>
              <a:t>Quantization</a:t>
            </a:r>
            <a:endParaRPr/>
          </a:p>
        </p:txBody>
      </p:sp>
      <p:sp>
        <p:nvSpPr>
          <p:cNvPr id="184" name="Google Shape;184;p28"/>
          <p:cNvSpPr txBox="1"/>
          <p:nvPr/>
        </p:nvSpPr>
        <p:spPr>
          <a:xfrm>
            <a:off x="0" y="708304"/>
            <a:ext cx="8941632"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Quantization is the opposite of sampling. It is done on y-axis. When you are quantizing an image, you are actually dividing a signal into quanta(partitions).</a:t>
            </a:r>
            <a:endParaRPr b="0" i="0" sz="2000" u="none" cap="none" strike="noStrike">
              <a:solidFill>
                <a:schemeClr val="lt1"/>
              </a:solidFill>
              <a:latin typeface="Times New Roman"/>
              <a:ea typeface="Times New Roman"/>
              <a:cs typeface="Times New Roman"/>
              <a:sym typeface="Times New Roman"/>
            </a:endParaRPr>
          </a:p>
        </p:txBody>
      </p:sp>
      <p:sp>
        <p:nvSpPr>
          <p:cNvPr id="185" name="Google Shape;185;p28"/>
          <p:cNvSpPr txBox="1"/>
          <p:nvPr/>
        </p:nvSpPr>
        <p:spPr>
          <a:xfrm>
            <a:off x="99310" y="1569475"/>
            <a:ext cx="8842322"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On the x-axis of the signal, are the coordinate values, and on the y axis, we have amplitudes. So </a:t>
            </a:r>
            <a:r>
              <a:rPr b="1" i="0" lang="en-US" sz="2000" u="none" cap="none" strike="noStrike">
                <a:solidFill>
                  <a:srgbClr val="FFC000"/>
                </a:solidFill>
                <a:latin typeface="Times New Roman"/>
                <a:ea typeface="Times New Roman"/>
                <a:cs typeface="Times New Roman"/>
                <a:sym typeface="Times New Roman"/>
              </a:rPr>
              <a:t>digitizing the amplitudes is known as Quantization.</a:t>
            </a:r>
            <a:endParaRPr b="1" i="0" sz="2000" u="none" cap="none" strike="noStrike">
              <a:solidFill>
                <a:srgbClr val="FFC000"/>
              </a:solidFill>
              <a:latin typeface="Times New Roman"/>
              <a:ea typeface="Times New Roman"/>
              <a:cs typeface="Times New Roman"/>
              <a:sym typeface="Times New Roman"/>
            </a:endParaRPr>
          </a:p>
        </p:txBody>
      </p:sp>
      <p:pic>
        <p:nvPicPr>
          <p:cNvPr id="186" name="Google Shape;186;p28"/>
          <p:cNvPicPr preferRelativeResize="0"/>
          <p:nvPr/>
        </p:nvPicPr>
        <p:blipFill rotWithShape="1">
          <a:blip r:embed="rId3">
            <a:alphaModFix/>
          </a:blip>
          <a:srcRect b="0" l="0" r="0" t="0"/>
          <a:stretch/>
        </p:blipFill>
        <p:spPr>
          <a:xfrm>
            <a:off x="99311" y="2902705"/>
            <a:ext cx="3023598" cy="2240795"/>
          </a:xfrm>
          <a:prstGeom prst="rect">
            <a:avLst/>
          </a:prstGeom>
          <a:noFill/>
          <a:ln>
            <a:noFill/>
          </a:ln>
        </p:spPr>
      </p:pic>
      <p:sp>
        <p:nvSpPr>
          <p:cNvPr id="187" name="Google Shape;187;p28"/>
          <p:cNvSpPr txBox="1"/>
          <p:nvPr/>
        </p:nvSpPr>
        <p:spPr>
          <a:xfrm>
            <a:off x="2733257" y="2502595"/>
            <a:ext cx="8654947"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000000"/>
                </a:solidFill>
                <a:latin typeface="Times New Roman"/>
                <a:ea typeface="Times New Roman"/>
                <a:cs typeface="Times New Roman"/>
                <a:sym typeface="Times New Roman"/>
              </a:rPr>
              <a:t> </a:t>
            </a:r>
            <a:r>
              <a:rPr b="0" i="0" lang="en-US" sz="2000" u="none" cap="none" strike="noStrike">
                <a:solidFill>
                  <a:schemeClr val="lt1"/>
                </a:solidFill>
                <a:latin typeface="Times New Roman"/>
                <a:ea typeface="Times New Roman"/>
                <a:cs typeface="Times New Roman"/>
                <a:sym typeface="Times New Roman"/>
              </a:rPr>
              <a:t>The signal has been quantified into three different levels</a:t>
            </a:r>
            <a:r>
              <a:rPr b="0" i="0" lang="en-US" sz="1400" u="none" cap="none" strike="noStrike">
                <a:solidFill>
                  <a:srgbClr val="000000"/>
                </a:solidFill>
                <a:latin typeface="Nunito"/>
                <a:ea typeface="Nunito"/>
                <a:cs typeface="Nunito"/>
                <a:sym typeface="Nunito"/>
              </a:rPr>
              <a:t>.</a:t>
            </a:r>
            <a:endParaRPr b="0" i="0" sz="1400" u="none" cap="none" strike="noStrike">
              <a:solidFill>
                <a:srgbClr val="000000"/>
              </a:solidFill>
              <a:latin typeface="Arial"/>
              <a:ea typeface="Arial"/>
              <a:cs typeface="Arial"/>
              <a:sym typeface="Arial"/>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9"/>
          <p:cNvSpPr txBox="1"/>
          <p:nvPr/>
        </p:nvSpPr>
        <p:spPr>
          <a:xfrm>
            <a:off x="135736" y="3713963"/>
            <a:ext cx="9349353"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FFC000"/>
                </a:solidFill>
                <a:latin typeface="Times New Roman"/>
                <a:ea typeface="Times New Roman"/>
                <a:cs typeface="Times New Roman"/>
                <a:sym typeface="Times New Roman"/>
              </a:rPr>
              <a:t>when we sample an image, we actually gather a lot of values along x-axis , and in quantization, we set different intensity levels to these x-sample values.</a:t>
            </a:r>
            <a:endParaRPr b="1" i="0" sz="2400" u="none" cap="none" strike="noStrike">
              <a:solidFill>
                <a:srgbClr val="FFC000"/>
              </a:solidFill>
              <a:latin typeface="Times New Roman"/>
              <a:ea typeface="Times New Roman"/>
              <a:cs typeface="Times New Roman"/>
              <a:sym typeface="Times New Roman"/>
            </a:endParaRPr>
          </a:p>
        </p:txBody>
      </p:sp>
      <p:pic>
        <p:nvPicPr>
          <p:cNvPr id="193" name="Google Shape;193;p29"/>
          <p:cNvPicPr preferRelativeResize="0"/>
          <p:nvPr/>
        </p:nvPicPr>
        <p:blipFill rotWithShape="1">
          <a:blip r:embed="rId3">
            <a:alphaModFix/>
          </a:blip>
          <a:srcRect b="0" l="0" r="0" t="0"/>
          <a:stretch/>
        </p:blipFill>
        <p:spPr>
          <a:xfrm>
            <a:off x="0" y="99365"/>
            <a:ext cx="4294682" cy="2651329"/>
          </a:xfrm>
          <a:prstGeom prst="rect">
            <a:avLst/>
          </a:prstGeom>
          <a:noFill/>
          <a:ln>
            <a:noFill/>
          </a:ln>
        </p:spPr>
      </p:pic>
      <p:sp>
        <p:nvSpPr>
          <p:cNvPr id="194" name="Google Shape;194;p29"/>
          <p:cNvSpPr txBox="1"/>
          <p:nvPr/>
        </p:nvSpPr>
        <p:spPr>
          <a:xfrm>
            <a:off x="4572000" y="105357"/>
            <a:ext cx="4734732"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chemeClr val="lt1"/>
                </a:solidFill>
                <a:latin typeface="Times New Roman"/>
                <a:ea typeface="Times New Roman"/>
                <a:cs typeface="Times New Roman"/>
                <a:sym typeface="Times New Roman"/>
              </a:rPr>
              <a:t>Signal has been quantized into 5 different levels or partitions. Ranging from 0 black to 4 white. </a:t>
            </a:r>
            <a:endParaRPr b="0" i="0" sz="1800" u="none" cap="none" strike="noStrike">
              <a:solidFill>
                <a:schemeClr val="lt1"/>
              </a:solidFill>
              <a:latin typeface="Times New Roman"/>
              <a:ea typeface="Times New Roman"/>
              <a:cs typeface="Times New Roman"/>
              <a:sym typeface="Times New Roman"/>
            </a:endParaRPr>
          </a:p>
        </p:txBody>
      </p:sp>
      <p:pic>
        <p:nvPicPr>
          <p:cNvPr id="195" name="Google Shape;195;p29"/>
          <p:cNvPicPr preferRelativeResize="0"/>
          <p:nvPr/>
        </p:nvPicPr>
        <p:blipFill rotWithShape="1">
          <a:blip r:embed="rId4">
            <a:alphaModFix/>
          </a:blip>
          <a:srcRect b="0" l="0" r="0" t="0"/>
          <a:stretch/>
        </p:blipFill>
        <p:spPr>
          <a:xfrm>
            <a:off x="4972050" y="751688"/>
            <a:ext cx="4171950" cy="2962275"/>
          </a:xfrm>
          <a:prstGeom prst="rect">
            <a:avLst/>
          </a:prstGeom>
          <a:noFill/>
          <a:ln>
            <a:noFill/>
          </a:ln>
        </p:spPr>
      </p:pic>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 name="Shape 30"/>
        <p:cNvGrpSpPr/>
        <p:nvPr/>
      </p:nvGrpSpPr>
      <p:grpSpPr>
        <a:xfrm>
          <a:off x="0" y="0"/>
          <a:ext cx="0" cy="0"/>
          <a:chOff x="0" y="0"/>
          <a:chExt cx="0" cy="0"/>
        </a:xfrm>
      </p:grpSpPr>
      <p:sp>
        <p:nvSpPr>
          <p:cNvPr id="31" name="Google Shape;31;p3"/>
          <p:cNvSpPr txBox="1"/>
          <p:nvPr/>
        </p:nvSpPr>
        <p:spPr>
          <a:xfrm>
            <a:off x="52466" y="411891"/>
            <a:ext cx="8926642"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chemeClr val="lt1"/>
                </a:solidFill>
                <a:latin typeface="Times New Roman"/>
                <a:ea typeface="Times New Roman"/>
                <a:cs typeface="Times New Roman"/>
                <a:sym typeface="Times New Roman"/>
              </a:rPr>
              <a:t>Module - 4 (Fundamentals of Digital Image Processing) </a:t>
            </a:r>
            <a:endParaRPr b="0" i="0" sz="1800" u="none" cap="none" strike="noStrike">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0" i="0" lang="en-US" sz="1800" u="none" cap="none" strike="noStrike">
                <a:solidFill>
                  <a:schemeClr val="lt1"/>
                </a:solidFill>
                <a:latin typeface="Times New Roman"/>
                <a:ea typeface="Times New Roman"/>
                <a:cs typeface="Times New Roman"/>
                <a:sym typeface="Times New Roman"/>
              </a:rPr>
              <a:t>Introduction to Image processing and applications. Image as 2D data. Image representation in Gray scale, Binary and Colour images. Fundamental steps in image processing. Components of image processing system. Coordinate conventions. Sampling and quantization. Spatial and Gray Level Resolution. Basic relationship between pixels– neighborhood, adjacency, connectivity. Fundamentals of spatial domain-convolution operation. </a:t>
            </a:r>
            <a:endParaRPr b="0" i="0" sz="1800" u="none" cap="none" strike="noStrike">
              <a:solidFill>
                <a:schemeClr val="lt1"/>
              </a:solidFill>
              <a:latin typeface="Calibri"/>
              <a:ea typeface="Calibri"/>
              <a:cs typeface="Calibri"/>
              <a:sym typeface="Calibri"/>
            </a:endParaRPr>
          </a:p>
        </p:txBody>
      </p:sp>
    </p:spTree>
  </p:cSld>
  <p:clrMapOvr>
    <a:masterClrMapping/>
  </p:clrMapOvr>
  <p:transition>
    <p:fade thruBlk="1"/>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30"/>
          <p:cNvPicPr preferRelativeResize="0"/>
          <p:nvPr/>
        </p:nvPicPr>
        <p:blipFill rotWithShape="1">
          <a:blip r:embed="rId3">
            <a:alphaModFix/>
          </a:blip>
          <a:srcRect b="0" l="0" r="0" t="0"/>
          <a:stretch/>
        </p:blipFill>
        <p:spPr>
          <a:xfrm>
            <a:off x="115094" y="2000250"/>
            <a:ext cx="8420100" cy="1143000"/>
          </a:xfrm>
          <a:prstGeom prst="rect">
            <a:avLst/>
          </a:prstGeom>
          <a:noFill/>
          <a:ln>
            <a:noFill/>
          </a:ln>
        </p:spPr>
      </p:pic>
      <p:pic>
        <p:nvPicPr>
          <p:cNvPr id="201" name="Google Shape;201;p30"/>
          <p:cNvPicPr preferRelativeResize="0"/>
          <p:nvPr/>
        </p:nvPicPr>
        <p:blipFill rotWithShape="1">
          <a:blip r:embed="rId4">
            <a:alphaModFix/>
          </a:blip>
          <a:srcRect b="0" l="0" r="0" t="0"/>
          <a:stretch/>
        </p:blipFill>
        <p:spPr>
          <a:xfrm>
            <a:off x="384918" y="560411"/>
            <a:ext cx="6867525" cy="847725"/>
          </a:xfrm>
          <a:prstGeom prst="rect">
            <a:avLst/>
          </a:prstGeom>
          <a:noFill/>
          <a:ln>
            <a:noFill/>
          </a:ln>
        </p:spPr>
      </p:pic>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1"/>
          <p:cNvSpPr txBox="1"/>
          <p:nvPr/>
        </p:nvSpPr>
        <p:spPr>
          <a:xfrm>
            <a:off x="85114" y="206268"/>
            <a:ext cx="7260065"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FFC000"/>
                </a:solidFill>
                <a:latin typeface="Times New Roman"/>
                <a:ea typeface="Times New Roman"/>
                <a:cs typeface="Times New Roman"/>
                <a:sym typeface="Times New Roman"/>
              </a:rPr>
              <a:t>Spatial and Gray Level Resolution</a:t>
            </a:r>
            <a:endParaRPr b="1" i="0" sz="2400" u="none" cap="none" strike="noStrike">
              <a:solidFill>
                <a:srgbClr val="FFC000"/>
              </a:solidFill>
              <a:latin typeface="Arial"/>
              <a:ea typeface="Arial"/>
              <a:cs typeface="Arial"/>
              <a:sym typeface="Arial"/>
            </a:endParaRPr>
          </a:p>
        </p:txBody>
      </p:sp>
      <p:sp>
        <p:nvSpPr>
          <p:cNvPr id="207" name="Google Shape;207;p31"/>
          <p:cNvSpPr txBox="1"/>
          <p:nvPr/>
        </p:nvSpPr>
        <p:spPr>
          <a:xfrm>
            <a:off x="85113" y="1009763"/>
            <a:ext cx="8691627"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FFC000"/>
                </a:solidFill>
                <a:latin typeface="Times New Roman"/>
                <a:ea typeface="Times New Roman"/>
                <a:cs typeface="Times New Roman"/>
                <a:sym typeface="Times New Roman"/>
              </a:rPr>
              <a:t>Spatial resolution </a:t>
            </a:r>
            <a:r>
              <a:rPr b="0" i="0" lang="en-US" sz="2000" u="none" cap="none" strike="noStrike">
                <a:solidFill>
                  <a:schemeClr val="lt1"/>
                </a:solidFill>
                <a:latin typeface="Times New Roman"/>
                <a:ea typeface="Times New Roman"/>
                <a:cs typeface="Times New Roman"/>
                <a:sym typeface="Times New Roman"/>
              </a:rPr>
              <a:t>states that the clarity of an image cannot be determined by pixel resolution (number of pixels in an image).</a:t>
            </a:r>
            <a:endParaRPr b="0" i="0" sz="2000" u="none" cap="none" strike="noStrike">
              <a:solidFill>
                <a:schemeClr val="lt1"/>
              </a:solidFill>
              <a:latin typeface="Times New Roman"/>
              <a:ea typeface="Times New Roman"/>
              <a:cs typeface="Times New Roman"/>
              <a:sym typeface="Times New Roman"/>
            </a:endParaRPr>
          </a:p>
        </p:txBody>
      </p:sp>
      <p:sp>
        <p:nvSpPr>
          <p:cNvPr id="208" name="Google Shape;208;p31"/>
          <p:cNvSpPr txBox="1"/>
          <p:nvPr/>
        </p:nvSpPr>
        <p:spPr>
          <a:xfrm>
            <a:off x="-1" y="2042820"/>
            <a:ext cx="920396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Spatial resolution can be defined as the </a:t>
            </a:r>
            <a:r>
              <a:rPr b="1" i="0" lang="en-US" sz="2000" u="none" cap="none" strike="noStrike">
                <a:solidFill>
                  <a:srgbClr val="FF0000"/>
                </a:solidFill>
                <a:latin typeface="Times New Roman"/>
                <a:ea typeface="Times New Roman"/>
                <a:cs typeface="Times New Roman"/>
                <a:sym typeface="Times New Roman"/>
              </a:rPr>
              <a:t>number of independent pixels values per inch</a:t>
            </a:r>
            <a:r>
              <a:rPr b="0" i="0" lang="en-US" sz="2000" u="none" cap="none" strike="noStrike">
                <a:solidFill>
                  <a:schemeClr val="lt1"/>
                </a:solidFill>
                <a:latin typeface="Times New Roman"/>
                <a:ea typeface="Times New Roman"/>
                <a:cs typeface="Times New Roman"/>
                <a:sym typeface="Times New Roman"/>
              </a:rPr>
              <a:t>.</a:t>
            </a:r>
            <a:endParaRPr b="0" i="0" sz="2000" u="none" cap="none" strike="noStrike">
              <a:solidFill>
                <a:schemeClr val="lt1"/>
              </a:solidFill>
              <a:latin typeface="Times New Roman"/>
              <a:ea typeface="Times New Roman"/>
              <a:cs typeface="Times New Roman"/>
              <a:sym typeface="Times New Roman"/>
            </a:endParaRPr>
          </a:p>
        </p:txBody>
      </p:sp>
    </p:spTree>
  </p:cSld>
  <p:clrMapOvr>
    <a:masterClrMapping/>
  </p:clrMapOvr>
  <p:transition>
    <p:fade thruBlk="1"/>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32"/>
          <p:cNvPicPr preferRelativeResize="0"/>
          <p:nvPr/>
        </p:nvPicPr>
        <p:blipFill rotWithShape="1">
          <a:blip r:embed="rId3">
            <a:alphaModFix/>
          </a:blip>
          <a:srcRect b="0" l="0" r="0" t="0"/>
          <a:stretch/>
        </p:blipFill>
        <p:spPr>
          <a:xfrm>
            <a:off x="1" y="0"/>
            <a:ext cx="4377128" cy="4468943"/>
          </a:xfrm>
          <a:prstGeom prst="rect">
            <a:avLst/>
          </a:prstGeom>
          <a:noFill/>
          <a:ln>
            <a:noFill/>
          </a:ln>
        </p:spPr>
      </p:pic>
      <p:pic>
        <p:nvPicPr>
          <p:cNvPr id="214" name="Google Shape;214;p32"/>
          <p:cNvPicPr preferRelativeResize="0"/>
          <p:nvPr/>
        </p:nvPicPr>
        <p:blipFill rotWithShape="1">
          <a:blip r:embed="rId4">
            <a:alphaModFix/>
          </a:blip>
          <a:srcRect b="0" l="0" r="0" t="0"/>
          <a:stretch/>
        </p:blipFill>
        <p:spPr>
          <a:xfrm>
            <a:off x="6275888" y="-89941"/>
            <a:ext cx="2768171" cy="5143500"/>
          </a:xfrm>
          <a:prstGeom prst="rect">
            <a:avLst/>
          </a:prstGeom>
          <a:noFill/>
          <a:ln>
            <a:noFill/>
          </a:ln>
        </p:spPr>
      </p:pic>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33"/>
          <p:cNvPicPr preferRelativeResize="0"/>
          <p:nvPr/>
        </p:nvPicPr>
        <p:blipFill rotWithShape="1">
          <a:blip r:embed="rId3">
            <a:alphaModFix/>
          </a:blip>
          <a:srcRect b="0" l="0" r="0" t="0"/>
          <a:stretch/>
        </p:blipFill>
        <p:spPr>
          <a:xfrm>
            <a:off x="0" y="0"/>
            <a:ext cx="8734425" cy="3476625"/>
          </a:xfrm>
          <a:prstGeom prst="rect">
            <a:avLst/>
          </a:prstGeom>
          <a:noFill/>
          <a:ln>
            <a:noFill/>
          </a:ln>
        </p:spPr>
      </p:pic>
    </p:spTree>
  </p:cSld>
  <p:clrMapOvr>
    <a:masterClrMapping/>
  </p:clrMapOvr>
  <p:transition>
    <p:fade thruBlk="1"/>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4"/>
          <p:cNvSpPr txBox="1"/>
          <p:nvPr/>
        </p:nvSpPr>
        <p:spPr>
          <a:xfrm>
            <a:off x="-1" y="234979"/>
            <a:ext cx="8971613" cy="26776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FFC000"/>
                </a:solidFill>
                <a:latin typeface="Times New Roman"/>
                <a:ea typeface="Times New Roman"/>
                <a:cs typeface="Times New Roman"/>
                <a:sym typeface="Times New Roman"/>
              </a:rPr>
              <a:t>Gray level resolution</a:t>
            </a:r>
            <a:endParaRPr/>
          </a:p>
          <a:p>
            <a:pPr indent="0" lvl="0" marL="0" marR="0" rtl="0" algn="just">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Gray level resolution refers to the predictable or deterministic change in the shades or levels of gray in an image.</a:t>
            </a:r>
            <a:endParaRPr/>
          </a:p>
          <a:p>
            <a:pPr indent="0" lvl="0" marL="0" marR="0" rtl="0" algn="just">
              <a:lnSpc>
                <a:spcPct val="100000"/>
              </a:lnSpc>
              <a:spcBef>
                <a:spcPts val="0"/>
              </a:spcBef>
              <a:spcAft>
                <a:spcPts val="0"/>
              </a:spcAft>
              <a:buNone/>
            </a:pPr>
            <a:r>
              <a:t/>
            </a:r>
            <a:endParaRPr b="0" i="0" sz="2000" u="none" cap="none" strike="noStrike">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In short gray-level resolution is equal to the number of bits per pixel (BPP).</a:t>
            </a:r>
            <a:endParaRPr/>
          </a:p>
          <a:p>
            <a:pPr indent="0" lvl="0" marL="0" marR="0" rtl="0" algn="just">
              <a:lnSpc>
                <a:spcPct val="100000"/>
              </a:lnSpc>
              <a:spcBef>
                <a:spcPts val="0"/>
              </a:spcBef>
              <a:spcAft>
                <a:spcPts val="0"/>
              </a:spcAft>
              <a:buNone/>
            </a:pPr>
            <a:r>
              <a:t/>
            </a:r>
            <a:endParaRPr b="0" i="0" sz="2000" u="none" cap="none" strike="noStrike">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The number of different colors in an image depends on the depth of color or </a:t>
            </a:r>
            <a:r>
              <a:rPr b="0" i="0" lang="en-US" sz="2000" u="none" cap="none" strike="noStrike">
                <a:solidFill>
                  <a:srgbClr val="FFC000"/>
                </a:solidFill>
                <a:latin typeface="Times New Roman"/>
                <a:ea typeface="Times New Roman"/>
                <a:cs typeface="Times New Roman"/>
                <a:sym typeface="Times New Roman"/>
              </a:rPr>
              <a:t>bits per pixel</a:t>
            </a:r>
            <a:r>
              <a:rPr b="0" i="0" lang="en-US" sz="2800" u="none" cap="none" strike="noStrike">
                <a:solidFill>
                  <a:srgbClr val="FFC000"/>
                </a:solidFill>
                <a:latin typeface="Nunito"/>
                <a:ea typeface="Nunito"/>
                <a:cs typeface="Nunito"/>
                <a:sym typeface="Nunito"/>
              </a:rPr>
              <a:t>.</a:t>
            </a:r>
            <a:endParaRPr b="0" i="0" sz="2000" u="none" cap="none" strike="noStrike">
              <a:solidFill>
                <a:srgbClr val="FFC000"/>
              </a:solidFill>
              <a:latin typeface="Times New Roman"/>
              <a:ea typeface="Times New Roman"/>
              <a:cs typeface="Times New Roman"/>
              <a:sym typeface="Times New Roman"/>
            </a:endParaRPr>
          </a:p>
        </p:txBody>
      </p:sp>
      <p:sp>
        <p:nvSpPr>
          <p:cNvPr id="225" name="Google Shape;225;p34"/>
          <p:cNvSpPr txBox="1"/>
          <p:nvPr/>
        </p:nvSpPr>
        <p:spPr>
          <a:xfrm>
            <a:off x="264200" y="3195537"/>
            <a:ext cx="8475065" cy="707886"/>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The mathematical relation that can be established between gray level resolution and bits per pixel can be given as.</a:t>
            </a:r>
            <a:endParaRPr/>
          </a:p>
        </p:txBody>
      </p:sp>
      <p:pic>
        <p:nvPicPr>
          <p:cNvPr id="226" name="Google Shape;226;p34"/>
          <p:cNvPicPr preferRelativeResize="0"/>
          <p:nvPr/>
        </p:nvPicPr>
        <p:blipFill rotWithShape="1">
          <a:blip r:embed="rId3">
            <a:alphaModFix/>
          </a:blip>
          <a:srcRect b="0" l="0" r="0" t="0"/>
          <a:stretch/>
        </p:blipFill>
        <p:spPr>
          <a:xfrm>
            <a:off x="3505512" y="4041254"/>
            <a:ext cx="1638300" cy="628650"/>
          </a:xfrm>
          <a:prstGeom prst="rect">
            <a:avLst/>
          </a:prstGeom>
          <a:noFill/>
          <a:ln>
            <a:noFill/>
          </a:ln>
        </p:spPr>
      </p:pic>
      <p:sp>
        <p:nvSpPr>
          <p:cNvPr id="227" name="Google Shape;227;p34"/>
          <p:cNvSpPr txBox="1"/>
          <p:nvPr/>
        </p:nvSpPr>
        <p:spPr>
          <a:xfrm>
            <a:off x="5808689" y="3903423"/>
            <a:ext cx="2623278"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L – number of gray levels</a:t>
            </a:r>
            <a:endParaRPr/>
          </a:p>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K-bits per pixel</a:t>
            </a:r>
            <a:endParaRPr/>
          </a:p>
        </p:txBody>
      </p:sp>
    </p:spTree>
  </p:cSld>
  <p:clrMapOvr>
    <a:masterClrMapping/>
  </p:clrMapOvr>
  <p:transition>
    <p:fade thruBlk="1"/>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35"/>
          <p:cNvPicPr preferRelativeResize="0"/>
          <p:nvPr/>
        </p:nvPicPr>
        <p:blipFill rotWithShape="1">
          <a:blip r:embed="rId3">
            <a:alphaModFix/>
          </a:blip>
          <a:srcRect b="0" l="0" r="0" t="0"/>
          <a:stretch/>
        </p:blipFill>
        <p:spPr>
          <a:xfrm>
            <a:off x="0" y="53715"/>
            <a:ext cx="2645139" cy="3162300"/>
          </a:xfrm>
          <a:prstGeom prst="rect">
            <a:avLst/>
          </a:prstGeom>
          <a:noFill/>
          <a:ln>
            <a:noFill/>
          </a:ln>
        </p:spPr>
      </p:pic>
      <p:sp>
        <p:nvSpPr>
          <p:cNvPr id="233" name="Google Shape;233;p35"/>
          <p:cNvSpPr txBox="1"/>
          <p:nvPr/>
        </p:nvSpPr>
        <p:spPr>
          <a:xfrm>
            <a:off x="2645139" y="61210"/>
            <a:ext cx="662627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FFC000"/>
                </a:solidFill>
                <a:latin typeface="Times New Roman"/>
                <a:ea typeface="Times New Roman"/>
                <a:cs typeface="Times New Roman"/>
                <a:sym typeface="Times New Roman"/>
              </a:rPr>
              <a:t>The image of Einstein is a grayscale image</a:t>
            </a:r>
            <a:endParaRPr/>
          </a:p>
        </p:txBody>
      </p:sp>
      <p:sp>
        <p:nvSpPr>
          <p:cNvPr id="234" name="Google Shape;234;p35"/>
          <p:cNvSpPr txBox="1"/>
          <p:nvPr/>
        </p:nvSpPr>
        <p:spPr>
          <a:xfrm>
            <a:off x="4084820" y="664059"/>
            <a:ext cx="5126636" cy="123110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It is an image with 8 bits per pixel or 8bpp.</a:t>
            </a:r>
            <a:endParaRPr/>
          </a:p>
          <a:p>
            <a:pPr indent="0" lvl="0" marL="0" marR="0" rtl="0" algn="l">
              <a:lnSpc>
                <a:spcPct val="100000"/>
              </a:lnSpc>
              <a:spcBef>
                <a:spcPts val="0"/>
              </a:spcBef>
              <a:spcAft>
                <a:spcPts val="0"/>
              </a:spcAft>
              <a:buNone/>
            </a:pPr>
            <a:r>
              <a:t/>
            </a:r>
            <a:endParaRPr b="0" i="0" sz="20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2000" u="none" cap="none" strike="noStrike">
                <a:solidFill>
                  <a:srgbClr val="000000"/>
                </a:solidFill>
                <a:latin typeface="Times New Roman"/>
                <a:ea typeface="Times New Roman"/>
                <a:cs typeface="Times New Roman"/>
                <a:sym typeface="Times New Roman"/>
              </a:rPr>
              <a:t> </a:t>
            </a:r>
            <a:r>
              <a:rPr b="0" i="0" lang="en-US" sz="2000" u="none" cap="none" strike="noStrike">
                <a:solidFill>
                  <a:schemeClr val="lt1"/>
                </a:solidFill>
                <a:latin typeface="Times New Roman"/>
                <a:ea typeface="Times New Roman"/>
                <a:cs typeface="Times New Roman"/>
                <a:sym typeface="Times New Roman"/>
              </a:rPr>
              <a:t>Gray-level resolution =</a:t>
            </a:r>
            <a:endParaRPr b="0" i="0" sz="20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235" name="Google Shape;235;p35"/>
          <p:cNvPicPr preferRelativeResize="0"/>
          <p:nvPr/>
        </p:nvPicPr>
        <p:blipFill rotWithShape="1">
          <a:blip r:embed="rId4">
            <a:alphaModFix/>
          </a:blip>
          <a:srcRect b="0" l="0" r="0" t="0"/>
          <a:stretch/>
        </p:blipFill>
        <p:spPr>
          <a:xfrm>
            <a:off x="6745573" y="1218671"/>
            <a:ext cx="2218545" cy="2850178"/>
          </a:xfrm>
          <a:prstGeom prst="rect">
            <a:avLst/>
          </a:prstGeom>
          <a:noFill/>
          <a:ln>
            <a:noFill/>
          </a:ln>
        </p:spPr>
      </p:pic>
      <p:sp>
        <p:nvSpPr>
          <p:cNvPr id="236" name="Google Shape;236;p35"/>
          <p:cNvSpPr txBox="1"/>
          <p:nvPr/>
        </p:nvSpPr>
        <p:spPr>
          <a:xfrm>
            <a:off x="52465" y="3392354"/>
            <a:ext cx="6550702" cy="147732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800" u="none" cap="none" strike="noStrike">
                <a:solidFill>
                  <a:schemeClr val="lt1"/>
                </a:solidFill>
                <a:latin typeface="Times New Roman"/>
                <a:ea typeface="Times New Roman"/>
                <a:cs typeface="Times New Roman"/>
                <a:sym typeface="Times New Roman"/>
              </a:rPr>
              <a:t>It means its gray-level resolution is 256. Or in another way, we can say that this image has </a:t>
            </a:r>
            <a:r>
              <a:rPr b="1" i="0" lang="en-US" sz="1800" u="none" cap="none" strike="noStrike">
                <a:solidFill>
                  <a:srgbClr val="FF0000"/>
                </a:solidFill>
                <a:latin typeface="Times New Roman"/>
                <a:ea typeface="Times New Roman"/>
                <a:cs typeface="Times New Roman"/>
                <a:sym typeface="Times New Roman"/>
              </a:rPr>
              <a:t>256 different shades of gray.</a:t>
            </a:r>
            <a:endParaRPr/>
          </a:p>
          <a:p>
            <a:pPr indent="0" lvl="0" marL="0" marR="0" rtl="0" algn="just">
              <a:lnSpc>
                <a:spcPct val="100000"/>
              </a:lnSpc>
              <a:spcBef>
                <a:spcPts val="0"/>
              </a:spcBef>
              <a:spcAft>
                <a:spcPts val="0"/>
              </a:spcAft>
              <a:buNone/>
            </a:pPr>
            <a:r>
              <a:t/>
            </a:r>
            <a:endParaRPr b="1" i="0" sz="1800" u="none" cap="none" strike="noStrike">
              <a:solidFill>
                <a:srgbClr val="FF0000"/>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1" i="0" lang="en-US" sz="1800" u="none" cap="none" strike="noStrike">
                <a:solidFill>
                  <a:srgbClr val="FFC000"/>
                </a:solidFill>
                <a:latin typeface="Times New Roman"/>
                <a:ea typeface="Times New Roman"/>
                <a:cs typeface="Times New Roman"/>
                <a:sym typeface="Times New Roman"/>
              </a:rPr>
              <a:t>The more the bits per pixel of an image, the more is its gray-level resolution.</a:t>
            </a:r>
            <a:endParaRPr/>
          </a:p>
        </p:txBody>
      </p:sp>
    </p:spTree>
  </p:cSld>
  <p:clrMapOvr>
    <a:masterClrMapping/>
  </p:clrMapOvr>
  <p:transition>
    <p:fade thruBlk="1"/>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6"/>
          <p:cNvSpPr txBox="1"/>
          <p:nvPr/>
        </p:nvSpPr>
        <p:spPr>
          <a:xfrm>
            <a:off x="164892" y="327711"/>
            <a:ext cx="8979108" cy="387381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The spatial resolution of an image is given by 128 X 128. What is its storage requirements if it is represented by 64 gray levels? </a:t>
            </a:r>
            <a:endParaRPr/>
          </a:p>
          <a:p>
            <a:pPr indent="0" lvl="0" marL="0" marR="0" rtl="0" algn="l">
              <a:lnSpc>
                <a:spcPct val="100000"/>
              </a:lnSpc>
              <a:spcBef>
                <a:spcPts val="0"/>
              </a:spcBef>
              <a:spcAft>
                <a:spcPts val="0"/>
              </a:spcAft>
              <a:buNone/>
            </a:pPr>
            <a:r>
              <a:t/>
            </a:r>
            <a:endParaRPr b="0" i="0" sz="2400" u="none" cap="none" strike="noStrike">
              <a:solidFill>
                <a:schemeClr val="lt1"/>
              </a:solidFill>
              <a:latin typeface="Times New Roman"/>
              <a:ea typeface="Times New Roman"/>
              <a:cs typeface="Times New Roman"/>
              <a:sym typeface="Times New Roman"/>
            </a:endParaRPr>
          </a:p>
          <a:p>
            <a:pPr indent="0" lvl="0" marL="0" marR="0" rtl="0" algn="l">
              <a:lnSpc>
                <a:spcPct val="107000"/>
              </a:lnSpc>
              <a:spcBef>
                <a:spcPts val="0"/>
              </a:spcBef>
              <a:spcAft>
                <a:spcPts val="0"/>
              </a:spcAft>
              <a:buNone/>
            </a:pPr>
            <a:r>
              <a:rPr b="0" i="0" lang="en-US" sz="2400" u="none" cap="none" strike="noStrike">
                <a:solidFill>
                  <a:schemeClr val="lt1"/>
                </a:solidFill>
                <a:latin typeface="Times New Roman"/>
                <a:ea typeface="Times New Roman"/>
                <a:cs typeface="Times New Roman"/>
                <a:sym typeface="Times New Roman"/>
              </a:rPr>
              <a:t>64=2</a:t>
            </a:r>
            <a:r>
              <a:rPr b="0" baseline="30000" i="0" lang="en-US" sz="2400" u="none" cap="none" strike="noStrike">
                <a:solidFill>
                  <a:schemeClr val="lt1"/>
                </a:solidFill>
                <a:latin typeface="Times New Roman"/>
                <a:ea typeface="Times New Roman"/>
                <a:cs typeface="Times New Roman"/>
                <a:sym typeface="Times New Roman"/>
              </a:rPr>
              <a:t>6</a:t>
            </a:r>
            <a:endParaRPr b="0" i="0" sz="2400" u="none" cap="none" strike="noStrike">
              <a:solidFill>
                <a:schemeClr val="lt1"/>
              </a:solidFill>
              <a:latin typeface="Times New Roman"/>
              <a:ea typeface="Times New Roman"/>
              <a:cs typeface="Times New Roman"/>
              <a:sym typeface="Times New Roman"/>
            </a:endParaRPr>
          </a:p>
          <a:p>
            <a:pPr indent="0" lvl="0" marL="0" marR="0" rtl="0" algn="l">
              <a:lnSpc>
                <a:spcPct val="107000"/>
              </a:lnSpc>
              <a:spcBef>
                <a:spcPts val="800"/>
              </a:spcBef>
              <a:spcAft>
                <a:spcPts val="0"/>
              </a:spcAft>
              <a:buNone/>
            </a:pPr>
            <a:r>
              <a:rPr b="0" i="0" lang="en-US" sz="2400" u="none" cap="none" strike="noStrike">
                <a:solidFill>
                  <a:schemeClr val="lt1"/>
                </a:solidFill>
                <a:latin typeface="Times New Roman"/>
                <a:ea typeface="Times New Roman"/>
                <a:cs typeface="Times New Roman"/>
                <a:sym typeface="Times New Roman"/>
              </a:rPr>
              <a:t>6-bit</a:t>
            </a:r>
            <a:r>
              <a:rPr b="0" baseline="30000" i="0" lang="en-US" sz="2400" u="none" cap="none" strike="noStrike">
                <a:solidFill>
                  <a:schemeClr val="lt1"/>
                </a:solidFill>
                <a:latin typeface="Times New Roman"/>
                <a:ea typeface="Times New Roman"/>
                <a:cs typeface="Times New Roman"/>
                <a:sym typeface="Times New Roman"/>
              </a:rPr>
              <a:t> </a:t>
            </a:r>
            <a:r>
              <a:rPr b="0" i="0" lang="en-US" sz="2400" u="none" cap="none" strike="noStrike">
                <a:solidFill>
                  <a:schemeClr val="lt1"/>
                </a:solidFill>
                <a:latin typeface="Times New Roman"/>
                <a:ea typeface="Times New Roman"/>
                <a:cs typeface="Times New Roman"/>
                <a:sym typeface="Times New Roman"/>
              </a:rPr>
              <a:t>representation for each grey level.</a:t>
            </a:r>
            <a:endParaRPr/>
          </a:p>
          <a:p>
            <a:pPr indent="0" lvl="0" marL="0" marR="0" rtl="0" algn="l">
              <a:lnSpc>
                <a:spcPct val="107000"/>
              </a:lnSpc>
              <a:spcBef>
                <a:spcPts val="800"/>
              </a:spcBef>
              <a:spcAft>
                <a:spcPts val="0"/>
              </a:spcAft>
              <a:buNone/>
            </a:pPr>
            <a:r>
              <a:rPr b="0" i="0" lang="en-US" sz="2400" u="none" cap="none" strike="noStrike">
                <a:solidFill>
                  <a:schemeClr val="lt1"/>
                </a:solidFill>
                <a:latin typeface="Times New Roman"/>
                <a:ea typeface="Times New Roman"/>
                <a:cs typeface="Times New Roman"/>
                <a:sym typeface="Times New Roman"/>
              </a:rPr>
              <a:t>Image size =128 x128 </a:t>
            </a:r>
            <a:endParaRPr/>
          </a:p>
          <a:p>
            <a:pPr indent="0" lvl="0" marL="0" marR="0" rtl="0" algn="l">
              <a:lnSpc>
                <a:spcPct val="107000"/>
              </a:lnSpc>
              <a:spcBef>
                <a:spcPts val="800"/>
              </a:spcBef>
              <a:spcAft>
                <a:spcPts val="0"/>
              </a:spcAft>
              <a:buNone/>
            </a:pPr>
            <a:r>
              <a:rPr b="0" i="0" lang="en-US" sz="2400" u="none" cap="none" strike="noStrike">
                <a:solidFill>
                  <a:schemeClr val="lt1"/>
                </a:solidFill>
                <a:latin typeface="Times New Roman"/>
                <a:ea typeface="Times New Roman"/>
                <a:cs typeface="Times New Roman"/>
                <a:sym typeface="Times New Roman"/>
              </a:rPr>
              <a:t>Storage requirements=128 x128 x6 bits</a:t>
            </a:r>
            <a:endParaRPr/>
          </a:p>
          <a:p>
            <a:pPr indent="0" lvl="0" marL="0" marR="0" rtl="0" algn="l">
              <a:lnSpc>
                <a:spcPct val="107000"/>
              </a:lnSpc>
              <a:spcBef>
                <a:spcPts val="800"/>
              </a:spcBef>
              <a:spcAft>
                <a:spcPts val="0"/>
              </a:spcAft>
              <a:buNone/>
            </a:pPr>
            <a:r>
              <a:rPr b="0" i="0" lang="en-US" sz="2400" u="none" cap="none" strike="noStrike">
                <a:solidFill>
                  <a:schemeClr val="lt1"/>
                </a:solidFill>
                <a:latin typeface="Times New Roman"/>
                <a:ea typeface="Times New Roman"/>
                <a:cs typeface="Times New Roman"/>
                <a:sym typeface="Times New Roman"/>
              </a:rPr>
              <a:t>                                   </a:t>
            </a:r>
            <a:endParaRPr b="0" i="0" sz="24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800"/>
              </a:spcBef>
              <a:spcAft>
                <a:spcPts val="0"/>
              </a:spcAft>
              <a:buNone/>
            </a:pPr>
            <a:r>
              <a:t/>
            </a:r>
            <a:endParaRPr b="0" i="0" sz="2000" u="none" cap="none" strike="noStrike">
              <a:solidFill>
                <a:schemeClr val="lt1"/>
              </a:solidFill>
              <a:latin typeface="Arial"/>
              <a:ea typeface="Arial"/>
              <a:cs typeface="Arial"/>
              <a:sym typeface="Arial"/>
            </a:endParaRPr>
          </a:p>
        </p:txBody>
      </p:sp>
    </p:spTree>
  </p:cSld>
  <p:clrMapOvr>
    <a:masterClrMapping/>
  </p:clrMapOvr>
  <p:transition>
    <p:fade thruBlk="1"/>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7"/>
          <p:cNvSpPr txBox="1"/>
          <p:nvPr/>
        </p:nvSpPr>
        <p:spPr>
          <a:xfrm>
            <a:off x="1" y="90659"/>
            <a:ext cx="9091533" cy="43396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FFC000"/>
                </a:solidFill>
                <a:latin typeface="Times New Roman"/>
                <a:ea typeface="Times New Roman"/>
                <a:cs typeface="Times New Roman"/>
                <a:sym typeface="Times New Roman"/>
              </a:rPr>
              <a:t>The basic relationship between pixels– neighborhood, adjacency, connectivity</a:t>
            </a:r>
            <a:endParaRPr b="1" i="0" sz="2400" u="none" cap="none" strike="noStrike">
              <a:solidFill>
                <a:srgbClr val="FFC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1" i="0" sz="2400" u="none" cap="none" strike="noStrike">
              <a:solidFill>
                <a:srgbClr val="FFC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2400" u="none" cap="none" strike="noStrike">
                <a:solidFill>
                  <a:srgbClr val="FFC000"/>
                </a:solidFill>
                <a:latin typeface="Times New Roman"/>
                <a:ea typeface="Times New Roman"/>
                <a:cs typeface="Times New Roman"/>
                <a:sym typeface="Times New Roman"/>
              </a:rPr>
              <a:t>Neighbors of a Pixel</a:t>
            </a:r>
            <a:endParaRPr/>
          </a:p>
          <a:p>
            <a:pPr indent="0" lvl="0" marL="0" marR="0" rtl="0" algn="l">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A pixel p at coordinates (x,y) has four horizontal and vertical neighbors whose coordinates are given by: (x+1,y),(x-1,y), (x,y+1), (x,y-1) .</a:t>
            </a:r>
            <a:endParaRPr/>
          </a:p>
          <a:p>
            <a:pPr indent="0" lvl="0" marL="0" marR="0" rtl="0" algn="l">
              <a:lnSpc>
                <a:spcPct val="100000"/>
              </a:lnSpc>
              <a:spcBef>
                <a:spcPts val="0"/>
              </a:spcBef>
              <a:spcAft>
                <a:spcPts val="0"/>
              </a:spcAft>
              <a:buNone/>
            </a:pPr>
            <a:r>
              <a:t/>
            </a:r>
            <a:endParaRPr b="1" i="0" sz="20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This set is called the 4-neighbors of p, is denoted by</a:t>
            </a:r>
            <a:r>
              <a:rPr b="1" i="0" lang="en-US" sz="2000" u="none" cap="none" strike="noStrike">
                <a:solidFill>
                  <a:srgbClr val="FFC000"/>
                </a:solidFill>
                <a:latin typeface="Times New Roman"/>
                <a:ea typeface="Times New Roman"/>
                <a:cs typeface="Times New Roman"/>
                <a:sym typeface="Times New Roman"/>
              </a:rPr>
              <a:t> </a:t>
            </a:r>
            <a:r>
              <a:rPr b="1" i="0" lang="en-US" sz="1800" u="none" cap="none" strike="noStrike">
                <a:solidFill>
                  <a:srgbClr val="FFC000"/>
                </a:solidFill>
                <a:latin typeface="Calibri"/>
                <a:ea typeface="Calibri"/>
                <a:cs typeface="Calibri"/>
                <a:sym typeface="Calibri"/>
              </a:rPr>
              <a:t>N</a:t>
            </a:r>
            <a:r>
              <a:rPr b="1" baseline="-25000" i="0" lang="en-US" sz="1800" u="none" cap="none" strike="noStrike">
                <a:solidFill>
                  <a:srgbClr val="FFC000"/>
                </a:solidFill>
                <a:latin typeface="Calibri"/>
                <a:ea typeface="Calibri"/>
                <a:cs typeface="Calibri"/>
                <a:sym typeface="Calibri"/>
              </a:rPr>
              <a:t>4</a:t>
            </a:r>
            <a:r>
              <a:rPr b="1" i="0" lang="en-US" sz="1800" u="none" cap="none" strike="noStrike">
                <a:solidFill>
                  <a:srgbClr val="FFC000"/>
                </a:solidFill>
                <a:latin typeface="Calibri"/>
                <a:ea typeface="Calibri"/>
                <a:cs typeface="Calibri"/>
                <a:sym typeface="Calibri"/>
              </a:rPr>
              <a:t>(P)</a:t>
            </a:r>
            <a:r>
              <a:rPr b="0" i="0" lang="en-US" sz="2000" u="none" cap="none" strike="noStrike">
                <a:solidFill>
                  <a:schemeClr val="lt1"/>
                </a:solidFill>
                <a:latin typeface="Times New Roman"/>
                <a:ea typeface="Times New Roman"/>
                <a:cs typeface="Times New Roman"/>
                <a:sym typeface="Times New Roman"/>
              </a:rPr>
              <a:t>. Each pixel is a unit distance from (x,y), and some of the neighbor locations of p lie outside the digital image if (x,y) is on the border of the image. </a:t>
            </a:r>
            <a:endParaRPr/>
          </a:p>
          <a:p>
            <a:pPr indent="0" lvl="0" marL="0" marR="0" rtl="0" algn="l">
              <a:lnSpc>
                <a:spcPct val="100000"/>
              </a:lnSpc>
              <a:spcBef>
                <a:spcPts val="0"/>
              </a:spcBef>
              <a:spcAft>
                <a:spcPts val="0"/>
              </a:spcAft>
              <a:buNone/>
            </a:pPr>
            <a:r>
              <a:t/>
            </a:r>
            <a:endParaRPr b="1" i="0" sz="20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The four-diagonal neighbor of p have coordinates: (x+1,y+1),(x+1,y-1), (x-1,y+1),     (x-1,y-1) and are denoted by </a:t>
            </a:r>
            <a:r>
              <a:rPr b="1" i="0" lang="en-US" sz="2000" u="none" cap="none" strike="noStrike">
                <a:solidFill>
                  <a:srgbClr val="FFC000"/>
                </a:solidFill>
                <a:latin typeface="Calibri"/>
                <a:ea typeface="Calibri"/>
                <a:cs typeface="Calibri"/>
                <a:sym typeface="Calibri"/>
              </a:rPr>
              <a:t>N</a:t>
            </a:r>
            <a:r>
              <a:rPr b="1" baseline="-25000" i="0" lang="en-US" sz="2000" u="none" cap="none" strike="noStrike">
                <a:solidFill>
                  <a:srgbClr val="FFC000"/>
                </a:solidFill>
                <a:latin typeface="Calibri"/>
                <a:ea typeface="Calibri"/>
                <a:cs typeface="Calibri"/>
                <a:sym typeface="Calibri"/>
              </a:rPr>
              <a:t>D</a:t>
            </a:r>
            <a:r>
              <a:rPr b="1" i="0" lang="en-US" sz="2000" u="none" cap="none" strike="noStrike">
                <a:solidFill>
                  <a:srgbClr val="FFC000"/>
                </a:solidFill>
                <a:latin typeface="Calibri"/>
                <a:ea typeface="Calibri"/>
                <a:cs typeface="Calibri"/>
                <a:sym typeface="Calibri"/>
              </a:rPr>
              <a:t>(P)</a:t>
            </a:r>
            <a:r>
              <a:rPr b="0" i="0" lang="en-US" sz="2000" u="none" cap="none" strike="noStrike">
                <a:solidFill>
                  <a:schemeClr val="lt1"/>
                </a:solidFill>
                <a:latin typeface="Times New Roman"/>
                <a:ea typeface="Times New Roman"/>
                <a:cs typeface="Times New Roman"/>
                <a:sym typeface="Times New Roman"/>
              </a:rPr>
              <a:t>. </a:t>
            </a:r>
            <a:endParaRPr b="1" i="0" sz="2000" u="none" cap="none" strike="noStrike">
              <a:solidFill>
                <a:schemeClr val="lt1"/>
              </a:solidFill>
              <a:latin typeface="Times New Roman"/>
              <a:ea typeface="Times New Roman"/>
              <a:cs typeface="Times New Roman"/>
              <a:sym typeface="Times New Roman"/>
            </a:endParaRPr>
          </a:p>
        </p:txBody>
      </p:sp>
      <p:pic>
        <p:nvPicPr>
          <p:cNvPr id="247" name="Google Shape;247;p37"/>
          <p:cNvPicPr preferRelativeResize="0"/>
          <p:nvPr/>
        </p:nvPicPr>
        <p:blipFill rotWithShape="1">
          <a:blip r:embed="rId3">
            <a:alphaModFix/>
          </a:blip>
          <a:srcRect b="0" l="0" r="0" t="0"/>
          <a:stretch/>
        </p:blipFill>
        <p:spPr>
          <a:xfrm>
            <a:off x="6364807" y="939449"/>
            <a:ext cx="2336982" cy="1632301"/>
          </a:xfrm>
          <a:prstGeom prst="rect">
            <a:avLst/>
          </a:prstGeom>
          <a:noFill/>
          <a:ln>
            <a:noFill/>
          </a:ln>
        </p:spPr>
      </p:pic>
      <p:pic>
        <p:nvPicPr>
          <p:cNvPr id="248" name="Google Shape;248;p37"/>
          <p:cNvPicPr preferRelativeResize="0"/>
          <p:nvPr/>
        </p:nvPicPr>
        <p:blipFill rotWithShape="1">
          <a:blip r:embed="rId4">
            <a:alphaModFix/>
          </a:blip>
          <a:srcRect b="0" l="0" r="0" t="0"/>
          <a:stretch/>
        </p:blipFill>
        <p:spPr>
          <a:xfrm>
            <a:off x="3792512" y="3237406"/>
            <a:ext cx="2073170" cy="1783829"/>
          </a:xfrm>
          <a:prstGeom prst="rect">
            <a:avLst/>
          </a:prstGeom>
          <a:noFill/>
          <a:ln>
            <a:noFill/>
          </a:ln>
        </p:spPr>
      </p:pic>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8"/>
          <p:cNvSpPr txBox="1"/>
          <p:nvPr/>
        </p:nvSpPr>
        <p:spPr>
          <a:xfrm>
            <a:off x="-59960" y="106168"/>
            <a:ext cx="9144000" cy="178510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FFC000"/>
                </a:solidFill>
                <a:latin typeface="Calibri"/>
                <a:ea typeface="Calibri"/>
                <a:cs typeface="Calibri"/>
                <a:sym typeface="Calibri"/>
              </a:rPr>
              <a:t>N</a:t>
            </a:r>
            <a:r>
              <a:rPr b="1" baseline="-25000" i="0" lang="en-US" sz="2000" u="none" cap="none" strike="noStrike">
                <a:solidFill>
                  <a:srgbClr val="FFC000"/>
                </a:solidFill>
                <a:latin typeface="Calibri"/>
                <a:ea typeface="Calibri"/>
                <a:cs typeface="Calibri"/>
                <a:sym typeface="Calibri"/>
              </a:rPr>
              <a:t>D</a:t>
            </a:r>
            <a:r>
              <a:rPr b="1" i="0" lang="en-US" sz="2000" u="none" cap="none" strike="noStrike">
                <a:solidFill>
                  <a:srgbClr val="FFC000"/>
                </a:solidFill>
                <a:latin typeface="Calibri"/>
                <a:ea typeface="Calibri"/>
                <a:cs typeface="Calibri"/>
                <a:sym typeface="Calibri"/>
              </a:rPr>
              <a:t>(P) </a:t>
            </a:r>
            <a:r>
              <a:rPr b="0" i="0" lang="en-US" sz="2000" u="none" cap="none" strike="noStrike">
                <a:solidFill>
                  <a:schemeClr val="lt1"/>
                </a:solidFill>
                <a:latin typeface="Times New Roman"/>
                <a:ea typeface="Times New Roman"/>
                <a:cs typeface="Times New Roman"/>
                <a:sym typeface="Times New Roman"/>
              </a:rPr>
              <a:t>together with </a:t>
            </a:r>
            <a:r>
              <a:rPr b="1" i="0" lang="en-US" sz="2000" u="none" cap="none" strike="noStrike">
                <a:solidFill>
                  <a:srgbClr val="FFC000"/>
                </a:solidFill>
                <a:latin typeface="Calibri"/>
                <a:ea typeface="Calibri"/>
                <a:cs typeface="Calibri"/>
                <a:sym typeface="Calibri"/>
              </a:rPr>
              <a:t>N</a:t>
            </a:r>
            <a:r>
              <a:rPr b="1" baseline="-25000" i="0" lang="en-US" sz="2000" u="none" cap="none" strike="noStrike">
                <a:solidFill>
                  <a:srgbClr val="FFC000"/>
                </a:solidFill>
                <a:latin typeface="Calibri"/>
                <a:ea typeface="Calibri"/>
                <a:cs typeface="Calibri"/>
                <a:sym typeface="Calibri"/>
              </a:rPr>
              <a:t>4</a:t>
            </a:r>
            <a:r>
              <a:rPr b="1" i="0" lang="en-US" sz="2000" u="none" cap="none" strike="noStrike">
                <a:solidFill>
                  <a:srgbClr val="FFC000"/>
                </a:solidFill>
                <a:latin typeface="Calibri"/>
                <a:ea typeface="Calibri"/>
                <a:cs typeface="Calibri"/>
                <a:sym typeface="Calibri"/>
              </a:rPr>
              <a:t>(P) </a:t>
            </a:r>
            <a:r>
              <a:rPr b="0" i="0" lang="en-US" sz="2000" u="none" cap="none" strike="noStrike">
                <a:solidFill>
                  <a:schemeClr val="lt1"/>
                </a:solidFill>
                <a:latin typeface="Times New Roman"/>
                <a:ea typeface="Times New Roman"/>
                <a:cs typeface="Times New Roman"/>
                <a:sym typeface="Times New Roman"/>
              </a:rPr>
              <a:t>are called the 8-neighbors of p, denoted by </a:t>
            </a:r>
            <a:r>
              <a:rPr b="1" i="0" lang="en-US" sz="2000" u="none" cap="none" strike="noStrike">
                <a:solidFill>
                  <a:srgbClr val="FFC000"/>
                </a:solidFill>
                <a:latin typeface="Times New Roman"/>
                <a:ea typeface="Times New Roman"/>
                <a:cs typeface="Times New Roman"/>
                <a:sym typeface="Times New Roman"/>
              </a:rPr>
              <a:t>N</a:t>
            </a:r>
            <a:r>
              <a:rPr b="1" baseline="-25000" i="0" lang="en-US" sz="2000" u="none" cap="none" strike="noStrike">
                <a:solidFill>
                  <a:srgbClr val="FFC000"/>
                </a:solidFill>
                <a:latin typeface="Times New Roman"/>
                <a:ea typeface="Times New Roman"/>
                <a:cs typeface="Times New Roman"/>
                <a:sym typeface="Times New Roman"/>
              </a:rPr>
              <a:t>8</a:t>
            </a:r>
            <a:r>
              <a:rPr b="1" i="0" lang="en-US" sz="2000" u="none" cap="none" strike="noStrike">
                <a:solidFill>
                  <a:srgbClr val="FFC000"/>
                </a:solidFill>
                <a:latin typeface="Times New Roman"/>
                <a:ea typeface="Times New Roman"/>
                <a:cs typeface="Times New Roman"/>
                <a:sym typeface="Times New Roman"/>
              </a:rPr>
              <a:t>(P)</a:t>
            </a:r>
            <a:r>
              <a:rPr b="0" i="0" lang="en-US" sz="2000" u="none" cap="none" strike="noStrike">
                <a:solidFill>
                  <a:schemeClr val="lt1"/>
                </a:solidFill>
                <a:latin typeface="Times New Roman"/>
                <a:ea typeface="Times New Roman"/>
                <a:cs typeface="Times New Roman"/>
                <a:sym typeface="Times New Roman"/>
              </a:rPr>
              <a:t>.</a:t>
            </a:r>
            <a:endParaRPr/>
          </a:p>
          <a:p>
            <a:pPr indent="0" lvl="0" marL="0" marR="0" rtl="0" algn="l">
              <a:lnSpc>
                <a:spcPct val="100000"/>
              </a:lnSpc>
              <a:spcBef>
                <a:spcPts val="0"/>
              </a:spcBef>
              <a:spcAft>
                <a:spcPts val="0"/>
              </a:spcAft>
              <a:buNone/>
            </a:pPr>
            <a:r>
              <a:t/>
            </a:r>
            <a:endParaRPr b="0" i="0" sz="20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2000" u="none" cap="none" strike="noStrike">
                <a:solidFill>
                  <a:srgbClr val="FF0000"/>
                </a:solidFill>
                <a:latin typeface="Times New Roman"/>
                <a:ea typeface="Times New Roman"/>
                <a:cs typeface="Times New Roman"/>
                <a:sym typeface="Times New Roman"/>
              </a:rPr>
              <a:t>N</a:t>
            </a:r>
            <a:r>
              <a:rPr b="1" i="0" lang="en-US" sz="1600" u="none" cap="none" strike="noStrike">
                <a:solidFill>
                  <a:srgbClr val="FF0000"/>
                </a:solidFill>
                <a:latin typeface="Times New Roman"/>
                <a:ea typeface="Times New Roman"/>
                <a:cs typeface="Times New Roman"/>
                <a:sym typeface="Times New Roman"/>
              </a:rPr>
              <a:t>8 </a:t>
            </a:r>
            <a:r>
              <a:rPr b="1" i="0" lang="en-US" sz="2000" u="none" cap="none" strike="noStrike">
                <a:solidFill>
                  <a:srgbClr val="FF0000"/>
                </a:solidFill>
                <a:latin typeface="Times New Roman"/>
                <a:ea typeface="Times New Roman"/>
                <a:cs typeface="Times New Roman"/>
                <a:sym typeface="Times New Roman"/>
              </a:rPr>
              <a:t>= N</a:t>
            </a:r>
            <a:r>
              <a:rPr b="1" i="0" lang="en-US" sz="1400" u="none" cap="none" strike="noStrike">
                <a:solidFill>
                  <a:srgbClr val="FF0000"/>
                </a:solidFill>
                <a:latin typeface="Times New Roman"/>
                <a:ea typeface="Times New Roman"/>
                <a:cs typeface="Times New Roman"/>
                <a:sym typeface="Times New Roman"/>
              </a:rPr>
              <a:t>4  </a:t>
            </a:r>
            <a:r>
              <a:rPr b="1" i="0" lang="en-US" sz="2000" u="none" cap="none" strike="noStrike">
                <a:solidFill>
                  <a:srgbClr val="FF0000"/>
                </a:solidFill>
                <a:latin typeface="Times New Roman"/>
                <a:ea typeface="Times New Roman"/>
                <a:cs typeface="Times New Roman"/>
                <a:sym typeface="Times New Roman"/>
              </a:rPr>
              <a:t>U N</a:t>
            </a:r>
            <a:r>
              <a:rPr b="1" i="0" lang="en-US" sz="1400" u="none" cap="none" strike="noStrike">
                <a:solidFill>
                  <a:srgbClr val="FF0000"/>
                </a:solidFill>
                <a:latin typeface="Times New Roman"/>
                <a:ea typeface="Times New Roman"/>
                <a:cs typeface="Times New Roman"/>
                <a:sym typeface="Times New Roman"/>
              </a:rPr>
              <a:t>D</a:t>
            </a:r>
            <a:endParaRPr/>
          </a:p>
          <a:p>
            <a:pPr indent="0" lvl="0" marL="0" marR="0" rtl="0" algn="l">
              <a:lnSpc>
                <a:spcPct val="100000"/>
              </a:lnSpc>
              <a:spcBef>
                <a:spcPts val="0"/>
              </a:spcBef>
              <a:spcAft>
                <a:spcPts val="0"/>
              </a:spcAft>
              <a:buNone/>
            </a:pPr>
            <a:r>
              <a:t/>
            </a:r>
            <a:endParaRPr b="1" i="0" sz="1400" u="none" cap="none" strike="noStrike">
              <a:solidFill>
                <a:srgbClr val="FF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1800" u="none" cap="none" strike="noStrike">
                <a:solidFill>
                  <a:schemeClr val="lt1"/>
                </a:solidFill>
                <a:latin typeface="Times New Roman"/>
                <a:ea typeface="Times New Roman"/>
                <a:cs typeface="Times New Roman"/>
                <a:sym typeface="Times New Roman"/>
              </a:rPr>
              <a:t>Some of the points in the N</a:t>
            </a:r>
            <a:r>
              <a:rPr b="0" i="0" lang="en-US" sz="1200" u="none" cap="none" strike="noStrike">
                <a:solidFill>
                  <a:schemeClr val="lt1"/>
                </a:solidFill>
                <a:latin typeface="Times New Roman"/>
                <a:ea typeface="Times New Roman"/>
                <a:cs typeface="Times New Roman"/>
                <a:sym typeface="Times New Roman"/>
              </a:rPr>
              <a:t>4</a:t>
            </a:r>
            <a:r>
              <a:rPr b="0" i="0" lang="en-US" sz="1800" u="none" cap="none" strike="noStrike">
                <a:solidFill>
                  <a:schemeClr val="lt1"/>
                </a:solidFill>
                <a:latin typeface="Times New Roman"/>
                <a:ea typeface="Times New Roman"/>
                <a:cs typeface="Times New Roman"/>
                <a:sym typeface="Times New Roman"/>
              </a:rPr>
              <a:t> , N</a:t>
            </a:r>
            <a:r>
              <a:rPr b="0" i="0" lang="en-US" sz="1200" u="none" cap="none" strike="noStrike">
                <a:solidFill>
                  <a:schemeClr val="lt1"/>
                </a:solidFill>
                <a:latin typeface="Times New Roman"/>
                <a:ea typeface="Times New Roman"/>
                <a:cs typeface="Times New Roman"/>
                <a:sym typeface="Times New Roman"/>
              </a:rPr>
              <a:t>D,</a:t>
            </a:r>
            <a:r>
              <a:rPr b="0" i="0" lang="en-US" sz="1800" u="none" cap="none" strike="noStrike">
                <a:solidFill>
                  <a:schemeClr val="lt1"/>
                </a:solidFill>
                <a:latin typeface="Times New Roman"/>
                <a:ea typeface="Times New Roman"/>
                <a:cs typeface="Times New Roman"/>
                <a:sym typeface="Times New Roman"/>
              </a:rPr>
              <a:t> and N</a:t>
            </a:r>
            <a:r>
              <a:rPr b="0" i="0" lang="en-US" sz="1200" u="none" cap="none" strike="noStrike">
                <a:solidFill>
                  <a:schemeClr val="lt1"/>
                </a:solidFill>
                <a:latin typeface="Times New Roman"/>
                <a:ea typeface="Times New Roman"/>
                <a:cs typeface="Times New Roman"/>
                <a:sym typeface="Times New Roman"/>
              </a:rPr>
              <a:t>8</a:t>
            </a:r>
            <a:r>
              <a:rPr b="0" i="0" lang="en-US" sz="1800" u="none" cap="none" strike="noStrike">
                <a:solidFill>
                  <a:schemeClr val="lt1"/>
                </a:solidFill>
                <a:latin typeface="Times New Roman"/>
                <a:ea typeface="Times New Roman"/>
                <a:cs typeface="Times New Roman"/>
                <a:sym typeface="Times New Roman"/>
              </a:rPr>
              <a:t> may fall outside the image when P lies on the border of an image.</a:t>
            </a:r>
            <a:endParaRPr b="1" i="0" sz="1800" u="none" cap="none" strike="noStrike">
              <a:solidFill>
                <a:schemeClr val="lt1"/>
              </a:solidFill>
              <a:latin typeface="Times New Roman"/>
              <a:ea typeface="Times New Roman"/>
              <a:cs typeface="Times New Roman"/>
              <a:sym typeface="Times New Roman"/>
            </a:endParaRPr>
          </a:p>
        </p:txBody>
      </p:sp>
      <p:pic>
        <p:nvPicPr>
          <p:cNvPr id="254" name="Google Shape;254;p38"/>
          <p:cNvPicPr preferRelativeResize="0"/>
          <p:nvPr/>
        </p:nvPicPr>
        <p:blipFill rotWithShape="1">
          <a:blip r:embed="rId3">
            <a:alphaModFix/>
          </a:blip>
          <a:srcRect b="0" l="0" r="0" t="0"/>
          <a:stretch/>
        </p:blipFill>
        <p:spPr>
          <a:xfrm>
            <a:off x="2311296" y="1876281"/>
            <a:ext cx="3771900" cy="3161051"/>
          </a:xfrm>
          <a:prstGeom prst="rect">
            <a:avLst/>
          </a:prstGeom>
          <a:noFill/>
          <a:ln>
            <a:noFill/>
          </a:ln>
        </p:spPr>
      </p:pic>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9"/>
          <p:cNvSpPr txBox="1"/>
          <p:nvPr/>
        </p:nvSpPr>
        <p:spPr>
          <a:xfrm>
            <a:off x="179882" y="132838"/>
            <a:ext cx="8964118" cy="477053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FFC000"/>
                </a:solidFill>
                <a:latin typeface="Times New Roman"/>
                <a:ea typeface="Times New Roman"/>
                <a:cs typeface="Times New Roman"/>
                <a:sym typeface="Times New Roman"/>
              </a:rPr>
              <a:t>Adjacency: </a:t>
            </a:r>
            <a:r>
              <a:rPr b="0" i="0" lang="en-US" sz="2000" u="none" cap="none" strike="noStrike">
                <a:solidFill>
                  <a:schemeClr val="lt1"/>
                </a:solidFill>
                <a:latin typeface="Times New Roman"/>
                <a:ea typeface="Times New Roman"/>
                <a:cs typeface="Times New Roman"/>
                <a:sym typeface="Times New Roman"/>
              </a:rPr>
              <a:t>Two pixels are connected if they are neighbors, and their gray levels satisfy some specified criterion of similarity. </a:t>
            </a:r>
            <a:endParaRPr/>
          </a:p>
          <a:p>
            <a:pPr indent="0" lvl="0" marL="0" marR="0" rtl="0" algn="l">
              <a:lnSpc>
                <a:spcPct val="100000"/>
              </a:lnSpc>
              <a:spcBef>
                <a:spcPts val="0"/>
              </a:spcBef>
              <a:spcAft>
                <a:spcPts val="0"/>
              </a:spcAft>
              <a:buNone/>
            </a:pPr>
            <a:r>
              <a:t/>
            </a:r>
            <a:endParaRPr b="0" i="0" sz="20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For example, in a binary image two pixels are connected if they are 4-neighbors and have the same value (0/1) .</a:t>
            </a:r>
            <a:endParaRPr/>
          </a:p>
          <a:p>
            <a:pPr indent="0" lvl="0" marL="0" marR="0" rtl="0" algn="l">
              <a:lnSpc>
                <a:spcPct val="100000"/>
              </a:lnSpc>
              <a:spcBef>
                <a:spcPts val="0"/>
              </a:spcBef>
              <a:spcAft>
                <a:spcPts val="0"/>
              </a:spcAft>
              <a:buNone/>
            </a:pPr>
            <a:r>
              <a:t/>
            </a:r>
            <a:endParaRPr b="0" i="0" sz="20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2000" u="none" cap="none" strike="noStrike">
                <a:solidFill>
                  <a:schemeClr val="lt1"/>
                </a:solidFill>
                <a:latin typeface="Times New Roman"/>
                <a:ea typeface="Times New Roman"/>
                <a:cs typeface="Times New Roman"/>
                <a:sym typeface="Times New Roman"/>
              </a:rPr>
              <a:t>Let v: </a:t>
            </a:r>
            <a:r>
              <a:rPr b="0" i="0" lang="en-US" sz="2000" u="none" cap="none" strike="noStrike">
                <a:solidFill>
                  <a:schemeClr val="lt1"/>
                </a:solidFill>
                <a:latin typeface="Times New Roman"/>
                <a:ea typeface="Times New Roman"/>
                <a:cs typeface="Times New Roman"/>
                <a:sym typeface="Times New Roman"/>
              </a:rPr>
              <a:t>a set of intensity values used to </a:t>
            </a:r>
            <a:r>
              <a:rPr b="1" i="1" lang="en-US" sz="2000" u="none" cap="none" strike="noStrike">
                <a:solidFill>
                  <a:schemeClr val="lt1"/>
                </a:solidFill>
                <a:latin typeface="Times New Roman"/>
                <a:ea typeface="Times New Roman"/>
                <a:cs typeface="Times New Roman"/>
                <a:sym typeface="Times New Roman"/>
              </a:rPr>
              <a:t>define adjacency </a:t>
            </a:r>
            <a:r>
              <a:rPr b="0" i="0" lang="en-US" sz="2000" u="none" cap="none" strike="noStrike">
                <a:solidFill>
                  <a:schemeClr val="lt1"/>
                </a:solidFill>
                <a:latin typeface="Times New Roman"/>
                <a:ea typeface="Times New Roman"/>
                <a:cs typeface="Times New Roman"/>
                <a:sym typeface="Times New Roman"/>
              </a:rPr>
              <a:t>and </a:t>
            </a:r>
            <a:r>
              <a:rPr b="1" i="1" lang="en-US" sz="2000" u="none" cap="none" strike="noStrike">
                <a:solidFill>
                  <a:schemeClr val="lt1"/>
                </a:solidFill>
                <a:latin typeface="Times New Roman"/>
                <a:ea typeface="Times New Roman"/>
                <a:cs typeface="Times New Roman"/>
                <a:sym typeface="Times New Roman"/>
              </a:rPr>
              <a:t>connectivity</a:t>
            </a:r>
            <a:r>
              <a:rPr b="0" i="0" lang="en-US" sz="2000" u="none" cap="none" strike="noStrike">
                <a:solidFill>
                  <a:schemeClr val="lt1"/>
                </a:solidFill>
                <a:latin typeface="Times New Roman"/>
                <a:ea typeface="Times New Roman"/>
                <a:cs typeface="Times New Roman"/>
                <a:sym typeface="Times New Roman"/>
              </a:rPr>
              <a:t>.</a:t>
            </a:r>
            <a:endParaRPr/>
          </a:p>
          <a:p>
            <a:pPr indent="0" lvl="0" marL="0" marR="0" rtl="0" algn="l">
              <a:lnSpc>
                <a:spcPct val="100000"/>
              </a:lnSpc>
              <a:spcBef>
                <a:spcPts val="0"/>
              </a:spcBef>
              <a:spcAft>
                <a:spcPts val="0"/>
              </a:spcAft>
              <a:buNone/>
            </a:pPr>
            <a:r>
              <a:t/>
            </a:r>
            <a:endParaRPr b="0" i="0" sz="20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 In a </a:t>
            </a:r>
            <a:r>
              <a:rPr b="1" i="0" lang="en-US" sz="2000" u="none" cap="none" strike="noStrike">
                <a:solidFill>
                  <a:schemeClr val="lt1"/>
                </a:solidFill>
                <a:latin typeface="Times New Roman"/>
                <a:ea typeface="Times New Roman"/>
                <a:cs typeface="Times New Roman"/>
                <a:sym typeface="Times New Roman"/>
              </a:rPr>
              <a:t>binary Image v={1}, </a:t>
            </a:r>
            <a:r>
              <a:rPr b="0" i="0" lang="en-US" sz="2000" u="none" cap="none" strike="noStrike">
                <a:solidFill>
                  <a:schemeClr val="lt1"/>
                </a:solidFill>
                <a:latin typeface="Times New Roman"/>
                <a:ea typeface="Times New Roman"/>
                <a:cs typeface="Times New Roman"/>
                <a:sym typeface="Times New Roman"/>
              </a:rPr>
              <a:t>if we are referring to adjacency of pixels with value 1.</a:t>
            </a:r>
            <a:endParaRPr/>
          </a:p>
          <a:p>
            <a:pPr indent="0" lvl="0" marL="0" marR="0" rtl="0" algn="l">
              <a:lnSpc>
                <a:spcPct val="100000"/>
              </a:lnSpc>
              <a:spcBef>
                <a:spcPts val="0"/>
              </a:spcBef>
              <a:spcAft>
                <a:spcPts val="0"/>
              </a:spcAft>
              <a:buNone/>
            </a:pPr>
            <a:r>
              <a:t/>
            </a:r>
            <a:endParaRPr b="0" i="0" sz="20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 In a </a:t>
            </a:r>
            <a:r>
              <a:rPr b="1" i="0" lang="en-US" sz="2000" u="none" cap="none" strike="noStrike">
                <a:solidFill>
                  <a:schemeClr val="lt1"/>
                </a:solidFill>
                <a:latin typeface="Times New Roman"/>
                <a:ea typeface="Times New Roman"/>
                <a:cs typeface="Times New Roman"/>
                <a:sym typeface="Times New Roman"/>
              </a:rPr>
              <a:t>Gray scale image</a:t>
            </a:r>
            <a:r>
              <a:rPr b="0" i="0" lang="en-US" sz="2000" u="none" cap="none" strike="noStrike">
                <a:solidFill>
                  <a:schemeClr val="lt1"/>
                </a:solidFill>
                <a:latin typeface="Times New Roman"/>
                <a:ea typeface="Times New Roman"/>
                <a:cs typeface="Times New Roman"/>
                <a:sym typeface="Times New Roman"/>
              </a:rPr>
              <a:t>, the idea is the same, but </a:t>
            </a:r>
            <a:r>
              <a:rPr b="1" i="0" lang="en-US" sz="2000" u="none" cap="none" strike="noStrike">
                <a:solidFill>
                  <a:schemeClr val="lt1"/>
                </a:solidFill>
                <a:latin typeface="Times New Roman"/>
                <a:ea typeface="Times New Roman"/>
                <a:cs typeface="Times New Roman"/>
                <a:sym typeface="Times New Roman"/>
              </a:rPr>
              <a:t>v </a:t>
            </a:r>
            <a:r>
              <a:rPr b="0" i="0" lang="en-US" sz="2000" u="none" cap="none" strike="noStrike">
                <a:solidFill>
                  <a:schemeClr val="lt1"/>
                </a:solidFill>
                <a:latin typeface="Times New Roman"/>
                <a:ea typeface="Times New Roman"/>
                <a:cs typeface="Times New Roman"/>
                <a:sym typeface="Times New Roman"/>
              </a:rPr>
              <a:t>typically contains more elements,</a:t>
            </a:r>
            <a:endParaRPr/>
          </a:p>
          <a:p>
            <a:pPr indent="0" lvl="0" marL="0" marR="0" rtl="0" algn="l">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for example </a:t>
            </a:r>
            <a:r>
              <a:rPr b="1" i="0" lang="en-US" sz="2000" u="none" cap="none" strike="noStrike">
                <a:solidFill>
                  <a:schemeClr val="lt1"/>
                </a:solidFill>
                <a:latin typeface="Times New Roman"/>
                <a:ea typeface="Times New Roman"/>
                <a:cs typeface="Times New Roman"/>
                <a:sym typeface="Times New Roman"/>
              </a:rPr>
              <a:t>v= {180, 181, 182,....,200}.</a:t>
            </a:r>
            <a:endParaRPr/>
          </a:p>
          <a:p>
            <a:pPr indent="0" lvl="0" marL="0" marR="0" rtl="0" algn="l">
              <a:lnSpc>
                <a:spcPct val="100000"/>
              </a:lnSpc>
              <a:spcBef>
                <a:spcPts val="0"/>
              </a:spcBef>
              <a:spcAft>
                <a:spcPts val="0"/>
              </a:spcAft>
              <a:buNone/>
            </a:pPr>
            <a:r>
              <a:t/>
            </a:r>
            <a:endParaRPr b="1" i="0" sz="20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 If the possible intensity values 0 to 255, </a:t>
            </a:r>
            <a:r>
              <a:rPr b="1" i="0" lang="en-US" sz="2000" u="none" cap="none" strike="noStrike">
                <a:solidFill>
                  <a:schemeClr val="lt1"/>
                </a:solidFill>
                <a:latin typeface="Times New Roman"/>
                <a:ea typeface="Times New Roman"/>
                <a:cs typeface="Times New Roman"/>
                <a:sym typeface="Times New Roman"/>
              </a:rPr>
              <a:t>v </a:t>
            </a:r>
            <a:r>
              <a:rPr b="0" i="0" lang="en-US" sz="2000" u="none" cap="none" strike="noStrike">
                <a:solidFill>
                  <a:schemeClr val="lt1"/>
                </a:solidFill>
                <a:latin typeface="Times New Roman"/>
                <a:ea typeface="Times New Roman"/>
                <a:cs typeface="Times New Roman"/>
                <a:sym typeface="Times New Roman"/>
              </a:rPr>
              <a:t>set could be any subset of these 256 values.</a:t>
            </a:r>
            <a:endParaRPr b="0" i="0" sz="20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2000" u="none" cap="none" strike="noStrike">
              <a:solidFill>
                <a:schemeClr val="lt1"/>
              </a:solidFill>
              <a:latin typeface="Times New Roman"/>
              <a:ea typeface="Times New Roman"/>
              <a:cs typeface="Times New Roman"/>
              <a:sym typeface="Times New Roman"/>
            </a:endParaRPr>
          </a:p>
        </p:txBody>
      </p:sp>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 name="Shape 35"/>
        <p:cNvGrpSpPr/>
        <p:nvPr/>
      </p:nvGrpSpPr>
      <p:grpSpPr>
        <a:xfrm>
          <a:off x="0" y="0"/>
          <a:ext cx="0" cy="0"/>
          <a:chOff x="0" y="0"/>
          <a:chExt cx="0" cy="0"/>
        </a:xfrm>
      </p:grpSpPr>
      <p:sp>
        <p:nvSpPr>
          <p:cNvPr id="36" name="Google Shape;36;p4"/>
          <p:cNvSpPr txBox="1"/>
          <p:nvPr/>
        </p:nvSpPr>
        <p:spPr>
          <a:xfrm>
            <a:off x="112426" y="112426"/>
            <a:ext cx="9031574" cy="4708981"/>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2000" u="none" cap="none" strike="noStrike">
                <a:solidFill>
                  <a:schemeClr val="lt1"/>
                </a:solidFill>
                <a:latin typeface="Times New Roman"/>
                <a:ea typeface="Times New Roman"/>
                <a:cs typeface="Times New Roman"/>
                <a:sym typeface="Times New Roman"/>
              </a:rPr>
              <a:t>What is an image?</a:t>
            </a:r>
            <a:endParaRPr/>
          </a:p>
          <a:p>
            <a:pPr indent="0" lvl="0" marL="0" marR="0" rtl="0" algn="just">
              <a:lnSpc>
                <a:spcPct val="100000"/>
              </a:lnSpc>
              <a:spcBef>
                <a:spcPts val="0"/>
              </a:spcBef>
              <a:spcAft>
                <a:spcPts val="0"/>
              </a:spcAft>
              <a:buNone/>
            </a:pPr>
            <a:r>
              <a:t/>
            </a:r>
            <a:endParaRPr b="1" i="0" sz="2000" u="none" cap="none" strike="noStrike">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An image is defined as a two-dimensional function,</a:t>
            </a:r>
            <a:r>
              <a:rPr b="1" i="0" lang="en-US" sz="2000" u="none" cap="none" strike="noStrike">
                <a:solidFill>
                  <a:schemeClr val="lt1"/>
                </a:solidFill>
                <a:latin typeface="Times New Roman"/>
                <a:ea typeface="Times New Roman"/>
                <a:cs typeface="Times New Roman"/>
                <a:sym typeface="Times New Roman"/>
              </a:rPr>
              <a:t>F(x,y)</a:t>
            </a:r>
            <a:r>
              <a:rPr b="0" i="0" lang="en-US" sz="2000" u="none" cap="none" strike="noStrike">
                <a:solidFill>
                  <a:schemeClr val="lt1"/>
                </a:solidFill>
                <a:latin typeface="Times New Roman"/>
                <a:ea typeface="Times New Roman"/>
                <a:cs typeface="Times New Roman"/>
                <a:sym typeface="Times New Roman"/>
              </a:rPr>
              <a:t>, where x and y are spatial coordinates, and the amplitude of </a:t>
            </a:r>
            <a:r>
              <a:rPr b="1" i="0" lang="en-US" sz="2000" u="none" cap="none" strike="noStrike">
                <a:solidFill>
                  <a:schemeClr val="lt1"/>
                </a:solidFill>
                <a:latin typeface="Times New Roman"/>
                <a:ea typeface="Times New Roman"/>
                <a:cs typeface="Times New Roman"/>
                <a:sym typeface="Times New Roman"/>
              </a:rPr>
              <a:t>F</a:t>
            </a:r>
            <a:r>
              <a:rPr b="0" i="0" lang="en-US" sz="2000" u="none" cap="none" strike="noStrike">
                <a:solidFill>
                  <a:schemeClr val="lt1"/>
                </a:solidFill>
                <a:latin typeface="Times New Roman"/>
                <a:ea typeface="Times New Roman"/>
                <a:cs typeface="Times New Roman"/>
                <a:sym typeface="Times New Roman"/>
              </a:rPr>
              <a:t> at any pair of coordinates (x,y) is called the </a:t>
            </a:r>
            <a:r>
              <a:rPr b="1" i="0" lang="en-US" sz="2000" u="none" cap="none" strike="noStrike">
                <a:solidFill>
                  <a:schemeClr val="lt1"/>
                </a:solidFill>
                <a:latin typeface="Times New Roman"/>
                <a:ea typeface="Times New Roman"/>
                <a:cs typeface="Times New Roman"/>
                <a:sym typeface="Times New Roman"/>
              </a:rPr>
              <a:t>intensity</a:t>
            </a:r>
            <a:r>
              <a:rPr b="0" i="0" lang="en-US" sz="2000" u="none" cap="none" strike="noStrike">
                <a:solidFill>
                  <a:schemeClr val="lt1"/>
                </a:solidFill>
                <a:latin typeface="Times New Roman"/>
                <a:ea typeface="Times New Roman"/>
                <a:cs typeface="Times New Roman"/>
                <a:sym typeface="Times New Roman"/>
              </a:rPr>
              <a:t> of that image at that point. </a:t>
            </a:r>
            <a:endParaRPr/>
          </a:p>
          <a:p>
            <a:pPr indent="0" lvl="0" marL="0" marR="0" rtl="0" algn="just">
              <a:lnSpc>
                <a:spcPct val="100000"/>
              </a:lnSpc>
              <a:spcBef>
                <a:spcPts val="0"/>
              </a:spcBef>
              <a:spcAft>
                <a:spcPts val="0"/>
              </a:spcAft>
              <a:buNone/>
            </a:pPr>
            <a:r>
              <a:t/>
            </a:r>
            <a:endParaRPr b="0" i="0" sz="2000" u="none" cap="none" strike="noStrike">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When x,y, and amplitude values of </a:t>
            </a:r>
            <a:r>
              <a:rPr b="1" i="0" lang="en-US" sz="2000" u="none" cap="none" strike="noStrike">
                <a:solidFill>
                  <a:schemeClr val="lt1"/>
                </a:solidFill>
                <a:latin typeface="Times New Roman"/>
                <a:ea typeface="Times New Roman"/>
                <a:cs typeface="Times New Roman"/>
                <a:sym typeface="Times New Roman"/>
              </a:rPr>
              <a:t>F</a:t>
            </a:r>
            <a:r>
              <a:rPr b="0" i="0" lang="en-US" sz="2000" u="none" cap="none" strike="noStrike">
                <a:solidFill>
                  <a:schemeClr val="lt1"/>
                </a:solidFill>
                <a:latin typeface="Times New Roman"/>
                <a:ea typeface="Times New Roman"/>
                <a:cs typeface="Times New Roman"/>
                <a:sym typeface="Times New Roman"/>
              </a:rPr>
              <a:t> are finite, we call it a </a:t>
            </a:r>
            <a:r>
              <a:rPr b="1" i="1" lang="en-US" sz="2000" u="none" cap="none" strike="noStrike">
                <a:solidFill>
                  <a:srgbClr val="FFC000"/>
                </a:solidFill>
                <a:latin typeface="Times New Roman"/>
                <a:ea typeface="Times New Roman"/>
                <a:cs typeface="Times New Roman"/>
                <a:sym typeface="Times New Roman"/>
              </a:rPr>
              <a:t>digital image.</a:t>
            </a:r>
            <a:endParaRPr/>
          </a:p>
          <a:p>
            <a:pPr indent="0" lvl="0" marL="0" marR="0" rtl="0" algn="just">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In other words, an image can be defined by a two-dimensional array specifically arranged in rows and columns.</a:t>
            </a:r>
            <a:endParaRPr/>
          </a:p>
          <a:p>
            <a:pPr indent="0" lvl="0" marL="0" marR="0" rtl="0" algn="just">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 </a:t>
            </a:r>
            <a:br>
              <a:rPr b="0" i="0" lang="en-US" sz="2000" u="none" cap="none" strike="noStrike">
                <a:solidFill>
                  <a:schemeClr val="lt1"/>
                </a:solidFill>
                <a:latin typeface="Times New Roman"/>
                <a:ea typeface="Times New Roman"/>
                <a:cs typeface="Times New Roman"/>
                <a:sym typeface="Times New Roman"/>
              </a:rPr>
            </a:br>
            <a:r>
              <a:rPr b="0" i="0" lang="en-US" sz="2000" u="none" cap="none" strike="noStrike">
                <a:solidFill>
                  <a:schemeClr val="lt1"/>
                </a:solidFill>
                <a:latin typeface="Times New Roman"/>
                <a:ea typeface="Times New Roman"/>
                <a:cs typeface="Times New Roman"/>
                <a:sym typeface="Times New Roman"/>
              </a:rPr>
              <a:t>Digital Image is composed of a finite number of elements, each of which elements have a particular value at a particular location.</a:t>
            </a:r>
            <a:endParaRPr/>
          </a:p>
          <a:p>
            <a:pPr indent="0" lvl="0" marL="0" marR="0" rtl="0" algn="just">
              <a:lnSpc>
                <a:spcPct val="100000"/>
              </a:lnSpc>
              <a:spcBef>
                <a:spcPts val="0"/>
              </a:spcBef>
              <a:spcAft>
                <a:spcPts val="0"/>
              </a:spcAft>
              <a:buNone/>
            </a:pPr>
            <a:r>
              <a:t/>
            </a:r>
            <a:endParaRPr b="0" i="0" sz="2000" u="none" cap="none" strike="noStrike">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These elements are referred to as </a:t>
            </a:r>
            <a:r>
              <a:rPr b="1" i="1" lang="en-US" sz="2000" u="none" cap="none" strike="noStrike">
                <a:solidFill>
                  <a:srgbClr val="FFC000"/>
                </a:solidFill>
                <a:latin typeface="Times New Roman"/>
                <a:ea typeface="Times New Roman"/>
                <a:cs typeface="Times New Roman"/>
                <a:sym typeface="Times New Roman"/>
              </a:rPr>
              <a:t>picture elements, image elements, and pixels</a:t>
            </a:r>
            <a:r>
              <a:rPr b="1" i="0" lang="en-US" sz="2000" u="none" cap="none" strike="noStrike">
                <a:solidFill>
                  <a:srgbClr val="FFC000"/>
                </a:solidFill>
                <a:latin typeface="Times New Roman"/>
                <a:ea typeface="Times New Roman"/>
                <a:cs typeface="Times New Roman"/>
                <a:sym typeface="Times New Roman"/>
              </a:rPr>
              <a:t>.</a:t>
            </a:r>
            <a:endParaRPr/>
          </a:p>
          <a:p>
            <a:pPr indent="0" lvl="0" marL="0" marR="0" rtl="0" algn="just">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A </a:t>
            </a:r>
            <a:r>
              <a:rPr b="1" i="1" lang="en-US" sz="2000" u="none" cap="none" strike="noStrike">
                <a:solidFill>
                  <a:srgbClr val="FFC000"/>
                </a:solidFill>
                <a:latin typeface="Times New Roman"/>
                <a:ea typeface="Times New Roman"/>
                <a:cs typeface="Times New Roman"/>
                <a:sym typeface="Times New Roman"/>
              </a:rPr>
              <a:t>Pixel</a:t>
            </a:r>
            <a:r>
              <a:rPr b="0" i="0" lang="en-US" sz="2000" u="none" cap="none" strike="noStrike">
                <a:solidFill>
                  <a:schemeClr val="lt1"/>
                </a:solidFill>
                <a:latin typeface="Times New Roman"/>
                <a:ea typeface="Times New Roman"/>
                <a:cs typeface="Times New Roman"/>
                <a:sym typeface="Times New Roman"/>
              </a:rPr>
              <a:t> is most widely used to denote the elements of a Digital Image.</a:t>
            </a:r>
            <a:endParaRPr/>
          </a:p>
        </p:txBody>
      </p:sp>
    </p:spTree>
  </p:cSld>
  <p:clrMapOvr>
    <a:masterClrMapping/>
  </p:clrMapOvr>
  <p:transition>
    <p:fade thruBlk="1"/>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0"/>
          <p:cNvSpPr txBox="1"/>
          <p:nvPr/>
        </p:nvSpPr>
        <p:spPr>
          <a:xfrm>
            <a:off x="134912" y="68812"/>
            <a:ext cx="9758596" cy="35394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FFC000"/>
                </a:solidFill>
                <a:latin typeface="Times New Roman"/>
                <a:ea typeface="Times New Roman"/>
                <a:cs typeface="Times New Roman"/>
                <a:sym typeface="Times New Roman"/>
              </a:rPr>
              <a:t>Types of adjacency/connectivity </a:t>
            </a:r>
            <a:endParaRPr/>
          </a:p>
          <a:p>
            <a:pPr indent="0" lvl="0" marL="0" marR="0" rtl="0" algn="l">
              <a:lnSpc>
                <a:spcPct val="100000"/>
              </a:lnSpc>
              <a:spcBef>
                <a:spcPts val="0"/>
              </a:spcBef>
              <a:spcAft>
                <a:spcPts val="0"/>
              </a:spcAft>
              <a:buNone/>
            </a:pPr>
            <a:r>
              <a:t/>
            </a:r>
            <a:endParaRPr b="1" i="0" sz="20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2000" u="none" cap="none" strike="noStrike">
                <a:solidFill>
                  <a:srgbClr val="FF0000"/>
                </a:solidFill>
                <a:latin typeface="Times New Roman"/>
                <a:ea typeface="Times New Roman"/>
                <a:cs typeface="Times New Roman"/>
                <a:sym typeface="Times New Roman"/>
              </a:rPr>
              <a:t>1. 4-adjacency</a:t>
            </a:r>
            <a:r>
              <a:rPr b="1" i="0" lang="en-US" sz="2000" u="none" cap="none" strike="noStrike">
                <a:solidFill>
                  <a:schemeClr val="lt1"/>
                </a:solidFill>
                <a:latin typeface="Times New Roman"/>
                <a:ea typeface="Times New Roman"/>
                <a:cs typeface="Times New Roman"/>
                <a:sym typeface="Times New Roman"/>
              </a:rPr>
              <a:t>: </a:t>
            </a:r>
            <a:r>
              <a:rPr b="0" i="0" lang="en-US" sz="2000" u="none" cap="none" strike="noStrike">
                <a:solidFill>
                  <a:schemeClr val="lt1"/>
                </a:solidFill>
                <a:latin typeface="Times New Roman"/>
                <a:ea typeface="Times New Roman"/>
                <a:cs typeface="Times New Roman"/>
                <a:sym typeface="Times New Roman"/>
              </a:rPr>
              <a:t>Two pixels p and q with values from v are </a:t>
            </a:r>
            <a:r>
              <a:rPr b="1" i="0" lang="en-US" sz="2000" u="none" cap="none" strike="noStrike">
                <a:solidFill>
                  <a:schemeClr val="lt1"/>
                </a:solidFill>
                <a:latin typeface="Times New Roman"/>
                <a:ea typeface="Times New Roman"/>
                <a:cs typeface="Times New Roman"/>
                <a:sym typeface="Times New Roman"/>
              </a:rPr>
              <a:t>4-adjacent </a:t>
            </a:r>
            <a:r>
              <a:rPr b="0" i="0" lang="en-US" sz="2000" u="none" cap="none" strike="noStrike">
                <a:solidFill>
                  <a:schemeClr val="lt1"/>
                </a:solidFill>
                <a:latin typeface="Times New Roman"/>
                <a:ea typeface="Times New Roman"/>
                <a:cs typeface="Times New Roman"/>
                <a:sym typeface="Times New Roman"/>
              </a:rPr>
              <a:t>if q is in the</a:t>
            </a:r>
            <a:endParaRPr/>
          </a:p>
          <a:p>
            <a:pPr indent="0" lvl="0" marL="0" marR="0" rtl="0" algn="l">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                          set N4 (p).</a:t>
            </a:r>
            <a:endParaRPr/>
          </a:p>
          <a:p>
            <a:pPr indent="0" lvl="0" marL="0" marR="0" rtl="0" algn="l">
              <a:lnSpc>
                <a:spcPct val="100000"/>
              </a:lnSpc>
              <a:spcBef>
                <a:spcPts val="0"/>
              </a:spcBef>
              <a:spcAft>
                <a:spcPts val="0"/>
              </a:spcAft>
              <a:buNone/>
            </a:pPr>
            <a:r>
              <a:t/>
            </a:r>
            <a:endParaRPr b="0" i="0" sz="20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2000" u="none" cap="none" strike="noStrike">
                <a:solidFill>
                  <a:srgbClr val="FF0000"/>
                </a:solidFill>
                <a:latin typeface="Times New Roman"/>
                <a:ea typeface="Times New Roman"/>
                <a:cs typeface="Times New Roman"/>
                <a:sym typeface="Times New Roman"/>
              </a:rPr>
              <a:t>2. 8-adjacency</a:t>
            </a:r>
            <a:r>
              <a:rPr b="1" i="0" lang="en-US" sz="2000" u="none" cap="none" strike="noStrike">
                <a:solidFill>
                  <a:schemeClr val="lt1"/>
                </a:solidFill>
                <a:latin typeface="Times New Roman"/>
                <a:ea typeface="Times New Roman"/>
                <a:cs typeface="Times New Roman"/>
                <a:sym typeface="Times New Roman"/>
              </a:rPr>
              <a:t>: </a:t>
            </a:r>
            <a:r>
              <a:rPr b="0" i="0" lang="en-US" sz="2000" u="none" cap="none" strike="noStrike">
                <a:solidFill>
                  <a:schemeClr val="lt1"/>
                </a:solidFill>
                <a:latin typeface="Times New Roman"/>
                <a:ea typeface="Times New Roman"/>
                <a:cs typeface="Times New Roman"/>
                <a:sym typeface="Times New Roman"/>
              </a:rPr>
              <a:t>Two pixels p and q with values from v are </a:t>
            </a:r>
            <a:r>
              <a:rPr b="1" i="0" lang="en-US" sz="2000" u="none" cap="none" strike="noStrike">
                <a:solidFill>
                  <a:schemeClr val="lt1"/>
                </a:solidFill>
                <a:latin typeface="Times New Roman"/>
                <a:ea typeface="Times New Roman"/>
                <a:cs typeface="Times New Roman"/>
                <a:sym typeface="Times New Roman"/>
              </a:rPr>
              <a:t>8-adjacent </a:t>
            </a:r>
            <a:r>
              <a:rPr b="0" i="0" lang="en-US" sz="2000" u="none" cap="none" strike="noStrike">
                <a:solidFill>
                  <a:schemeClr val="lt1"/>
                </a:solidFill>
                <a:latin typeface="Times New Roman"/>
                <a:ea typeface="Times New Roman"/>
                <a:cs typeface="Times New Roman"/>
                <a:sym typeface="Times New Roman"/>
              </a:rPr>
              <a:t>if q is in the</a:t>
            </a:r>
            <a:endParaRPr/>
          </a:p>
          <a:p>
            <a:pPr indent="0" lvl="0" marL="0" marR="0" rtl="0" algn="l">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                          set N8 (p).</a:t>
            </a:r>
            <a:endParaRPr/>
          </a:p>
          <a:p>
            <a:pPr indent="0" lvl="0" marL="0" marR="0" rtl="0" algn="l">
              <a:lnSpc>
                <a:spcPct val="100000"/>
              </a:lnSpc>
              <a:spcBef>
                <a:spcPts val="0"/>
              </a:spcBef>
              <a:spcAft>
                <a:spcPts val="0"/>
              </a:spcAft>
              <a:buNone/>
            </a:pPr>
            <a:r>
              <a:t/>
            </a:r>
            <a:endParaRPr b="0" i="0" sz="20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2000" u="none" cap="none" strike="noStrike">
                <a:solidFill>
                  <a:srgbClr val="FF0000"/>
                </a:solidFill>
                <a:latin typeface="Times New Roman"/>
                <a:ea typeface="Times New Roman"/>
                <a:cs typeface="Times New Roman"/>
                <a:sym typeface="Times New Roman"/>
              </a:rPr>
              <a:t>3. m-adjacency (mixed): </a:t>
            </a:r>
            <a:r>
              <a:rPr b="0" i="0" lang="en-US" sz="2000" u="none" cap="none" strike="noStrike">
                <a:solidFill>
                  <a:schemeClr val="lt1"/>
                </a:solidFill>
                <a:latin typeface="Times New Roman"/>
                <a:ea typeface="Times New Roman"/>
                <a:cs typeface="Times New Roman"/>
                <a:sym typeface="Times New Roman"/>
              </a:rPr>
              <a:t>two pixels p and q with values from v are </a:t>
            </a:r>
            <a:r>
              <a:rPr b="1" i="0" lang="en-US" sz="2000" u="none" cap="none" strike="noStrike">
                <a:solidFill>
                  <a:schemeClr val="lt1"/>
                </a:solidFill>
                <a:latin typeface="Times New Roman"/>
                <a:ea typeface="Times New Roman"/>
                <a:cs typeface="Times New Roman"/>
                <a:sym typeface="Times New Roman"/>
              </a:rPr>
              <a:t>m-adjacent </a:t>
            </a:r>
            <a:r>
              <a:rPr b="0" i="0" lang="en-US" sz="2000" u="none" cap="none" strike="noStrike">
                <a:solidFill>
                  <a:schemeClr val="lt1"/>
                </a:solidFill>
                <a:latin typeface="Times New Roman"/>
                <a:ea typeface="Times New Roman"/>
                <a:cs typeface="Times New Roman"/>
                <a:sym typeface="Times New Roman"/>
              </a:rPr>
              <a:t>if:</a:t>
            </a:r>
            <a:endParaRPr/>
          </a:p>
          <a:p>
            <a:pPr indent="0" lvl="0" marL="0" marR="0" rtl="0" algn="l">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                                    q </a:t>
            </a:r>
            <a:r>
              <a:rPr b="1" i="0" lang="en-US" sz="2000" u="none" cap="none" strike="noStrike">
                <a:solidFill>
                  <a:schemeClr val="lt1"/>
                </a:solidFill>
                <a:latin typeface="Times New Roman"/>
                <a:ea typeface="Times New Roman"/>
                <a:cs typeface="Times New Roman"/>
                <a:sym typeface="Times New Roman"/>
              </a:rPr>
              <a:t>is in </a:t>
            </a:r>
            <a:r>
              <a:rPr b="0" i="0" lang="en-US" sz="2000" u="none" cap="none" strike="noStrike">
                <a:solidFill>
                  <a:schemeClr val="lt1"/>
                </a:solidFill>
                <a:latin typeface="Times New Roman"/>
                <a:ea typeface="Times New Roman"/>
                <a:cs typeface="Times New Roman"/>
                <a:sym typeface="Times New Roman"/>
              </a:rPr>
              <a:t>N4 (p)    or </a:t>
            </a:r>
            <a:endParaRPr/>
          </a:p>
          <a:p>
            <a:pPr indent="0" lvl="0" marL="0" marR="0" rtl="0" algn="l">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  q </a:t>
            </a:r>
            <a:r>
              <a:rPr b="1" i="0" lang="en-US" sz="2000" u="none" cap="none" strike="noStrike">
                <a:solidFill>
                  <a:schemeClr val="lt1"/>
                </a:solidFill>
                <a:latin typeface="Times New Roman"/>
                <a:ea typeface="Times New Roman"/>
                <a:cs typeface="Times New Roman"/>
                <a:sym typeface="Times New Roman"/>
              </a:rPr>
              <a:t>is in </a:t>
            </a:r>
            <a:r>
              <a:rPr b="0" i="0" lang="en-US" sz="2000" u="none" cap="none" strike="noStrike">
                <a:solidFill>
                  <a:schemeClr val="lt1"/>
                </a:solidFill>
                <a:latin typeface="Times New Roman"/>
                <a:ea typeface="Times New Roman"/>
                <a:cs typeface="Times New Roman"/>
                <a:sym typeface="Times New Roman"/>
              </a:rPr>
              <a:t>ND (P) and </a:t>
            </a:r>
            <a:r>
              <a:rPr b="1" i="0" lang="en-US" sz="2000" u="none" cap="none" strike="noStrike">
                <a:solidFill>
                  <a:schemeClr val="lt1"/>
                </a:solidFill>
                <a:latin typeface="Times New Roman"/>
                <a:ea typeface="Times New Roman"/>
                <a:cs typeface="Times New Roman"/>
                <a:sym typeface="Times New Roman"/>
              </a:rPr>
              <a:t>t</a:t>
            </a:r>
            <a:r>
              <a:rPr b="1" i="0" lang="en-US" sz="2000" u="none" cap="none" strike="noStrike">
                <a:solidFill>
                  <a:schemeClr val="lt1"/>
                </a:solidFill>
                <a:latin typeface="Times New Roman"/>
                <a:ea typeface="Times New Roman"/>
                <a:cs typeface="Times New Roman"/>
                <a:sym typeface="Times New Roman"/>
              </a:rPr>
              <a:t>he set </a:t>
            </a:r>
            <a:r>
              <a:rPr b="0" i="0" lang="en-US" sz="2000" u="none" cap="none" strike="noStrike">
                <a:solidFill>
                  <a:schemeClr val="lt1"/>
                </a:solidFill>
                <a:latin typeface="Times New Roman"/>
                <a:ea typeface="Times New Roman"/>
                <a:cs typeface="Times New Roman"/>
                <a:sym typeface="Times New Roman"/>
              </a:rPr>
              <a:t>N4 (p) ∩ N4 (q) has no pixel whose values are from </a:t>
            </a:r>
            <a:r>
              <a:rPr b="1" i="0" lang="en-US" sz="2000" u="none" cap="none" strike="noStrike">
                <a:solidFill>
                  <a:srgbClr val="FFC000"/>
                </a:solidFill>
                <a:latin typeface="Times New Roman"/>
                <a:ea typeface="Times New Roman"/>
                <a:cs typeface="Times New Roman"/>
                <a:sym typeface="Times New Roman"/>
              </a:rPr>
              <a:t>V.</a:t>
            </a:r>
            <a:endParaRPr b="0" i="0" sz="2000" u="none" cap="none" strike="noStrike">
              <a:solidFill>
                <a:schemeClr val="lt1"/>
              </a:solidFill>
              <a:latin typeface="Times New Roman"/>
              <a:ea typeface="Times New Roman"/>
              <a:cs typeface="Times New Roman"/>
              <a:sym typeface="Times New Roman"/>
            </a:endParaRPr>
          </a:p>
        </p:txBody>
      </p:sp>
      <p:sp>
        <p:nvSpPr>
          <p:cNvPr id="265" name="Google Shape;265;p40"/>
          <p:cNvSpPr txBox="1"/>
          <p:nvPr/>
        </p:nvSpPr>
        <p:spPr>
          <a:xfrm>
            <a:off x="0" y="3672432"/>
            <a:ext cx="9144000"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chemeClr val="lt1"/>
                </a:solidFill>
                <a:latin typeface="Times New Roman"/>
                <a:ea typeface="Times New Roman"/>
                <a:cs typeface="Times New Roman"/>
                <a:sym typeface="Times New Roman"/>
              </a:rPr>
              <a:t>Mixed adjacency </a:t>
            </a:r>
            <a:r>
              <a:rPr b="0" i="0" lang="en-US" sz="2000" u="none" cap="none" strike="noStrike">
                <a:solidFill>
                  <a:schemeClr val="lt1"/>
                </a:solidFill>
                <a:latin typeface="Times New Roman"/>
                <a:ea typeface="Times New Roman"/>
                <a:cs typeface="Times New Roman"/>
                <a:sym typeface="Times New Roman"/>
              </a:rPr>
              <a:t>is a modification of 8-adjacency ''introduced to eliminate the ambiguities that often arise when 8- adjacency is used. (eliminate multiple path connection)</a:t>
            </a:r>
            <a:endParaRPr b="0" i="0" sz="2000" u="none" cap="none" strike="noStrike">
              <a:solidFill>
                <a:schemeClr val="lt1"/>
              </a:solidFill>
              <a:latin typeface="Arial"/>
              <a:ea typeface="Arial"/>
              <a:cs typeface="Arial"/>
              <a:sym typeface="Arial"/>
            </a:endParaRPr>
          </a:p>
        </p:txBody>
      </p:sp>
    </p:spTree>
  </p:cSld>
  <p:clrMapOvr>
    <a:masterClrMapping/>
  </p:clrMapOvr>
  <p:transition>
    <p:fade thruBlk="1"/>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1"/>
          <p:cNvSpPr txBox="1"/>
          <p:nvPr/>
        </p:nvSpPr>
        <p:spPr>
          <a:xfrm>
            <a:off x="412230" y="194872"/>
            <a:ext cx="2825646"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FFC000"/>
                </a:solidFill>
                <a:latin typeface="Times New Roman"/>
                <a:ea typeface="Times New Roman"/>
                <a:cs typeface="Times New Roman"/>
                <a:sym typeface="Times New Roman"/>
              </a:rPr>
              <a:t>4 adjacency </a:t>
            </a:r>
            <a:endParaRPr/>
          </a:p>
        </p:txBody>
      </p:sp>
      <p:graphicFrame>
        <p:nvGraphicFramePr>
          <p:cNvPr id="271" name="Google Shape;271;p41"/>
          <p:cNvGraphicFramePr/>
          <p:nvPr/>
        </p:nvGraphicFramePr>
        <p:xfrm>
          <a:off x="483432" y="1406045"/>
          <a:ext cx="3000000" cy="3000000"/>
        </p:xfrm>
        <a:graphic>
          <a:graphicData uri="http://schemas.openxmlformats.org/drawingml/2006/table">
            <a:tbl>
              <a:tblPr bandRow="1" firstRow="1">
                <a:noFill/>
                <a:tableStyleId>{5AE9B450-B9C2-4A24-B19B-DC6771DC09DA}</a:tableStyleId>
              </a:tblPr>
              <a:tblGrid>
                <a:gridCol w="562450"/>
                <a:gridCol w="562450"/>
                <a:gridCol w="562450"/>
                <a:gridCol w="562450"/>
              </a:tblGrid>
              <a:tr h="370850">
                <a:tc>
                  <a:txBody>
                    <a:bodyPr/>
                    <a:lstStyle/>
                    <a:p>
                      <a:pPr indent="0" lvl="0" marL="0" marR="0" rtl="0" algn="ctr">
                        <a:lnSpc>
                          <a:spcPct val="100000"/>
                        </a:lnSpc>
                        <a:spcBef>
                          <a:spcPts val="0"/>
                        </a:spcBef>
                        <a:spcAft>
                          <a:spcPts val="0"/>
                        </a:spcAft>
                        <a:buNone/>
                      </a:pPr>
                      <a:r>
                        <a:rPr lang="en-US" sz="1400" u="none" cap="none" strike="noStrike"/>
                        <a:t>0</a:t>
                      </a:r>
                      <a:endParaRPr/>
                    </a:p>
                  </a:txBody>
                  <a:tcPr marT="45725" marB="45725" marR="91450" marL="91450">
                    <a:solidFill>
                      <a:srgbClr val="F7EBD5"/>
                    </a:solidFill>
                  </a:tcPr>
                </a:tc>
                <a:tc>
                  <a:txBody>
                    <a:bodyPr/>
                    <a:lstStyle/>
                    <a:p>
                      <a:pPr indent="0" lvl="0" marL="0" marR="0" rtl="0" algn="ctr">
                        <a:lnSpc>
                          <a:spcPct val="100000"/>
                        </a:lnSpc>
                        <a:spcBef>
                          <a:spcPts val="0"/>
                        </a:spcBef>
                        <a:spcAft>
                          <a:spcPts val="0"/>
                        </a:spcAft>
                        <a:buNone/>
                      </a:pPr>
                      <a:r>
                        <a:rPr lang="en-US" sz="1400" u="none" cap="none" strike="noStrike"/>
                        <a:t>1</a:t>
                      </a:r>
                      <a:endParaRPr/>
                    </a:p>
                  </a:txBody>
                  <a:tcPr marT="45725" marB="45725" marR="91450" marL="91450">
                    <a:solidFill>
                      <a:srgbClr val="F7EBD5"/>
                    </a:solidFill>
                  </a:tcPr>
                </a:tc>
                <a:tc>
                  <a:txBody>
                    <a:bodyPr/>
                    <a:lstStyle/>
                    <a:p>
                      <a:pPr indent="0" lvl="0" marL="0" marR="0" rtl="0" algn="ctr">
                        <a:lnSpc>
                          <a:spcPct val="100000"/>
                        </a:lnSpc>
                        <a:spcBef>
                          <a:spcPts val="0"/>
                        </a:spcBef>
                        <a:spcAft>
                          <a:spcPts val="0"/>
                        </a:spcAft>
                        <a:buNone/>
                      </a:pPr>
                      <a:r>
                        <a:rPr lang="en-US" sz="1400" u="none" cap="none" strike="noStrike"/>
                        <a:t>0</a:t>
                      </a:r>
                      <a:endParaRPr/>
                    </a:p>
                  </a:txBody>
                  <a:tcPr marT="45725" marB="45725" marR="91450" marL="91450">
                    <a:solidFill>
                      <a:srgbClr val="F7EBD5"/>
                    </a:solidFill>
                  </a:tcPr>
                </a:tc>
                <a:tc>
                  <a:txBody>
                    <a:bodyPr/>
                    <a:lstStyle/>
                    <a:p>
                      <a:pPr indent="0" lvl="0" marL="0" marR="0" rtl="0" algn="ctr">
                        <a:lnSpc>
                          <a:spcPct val="100000"/>
                        </a:lnSpc>
                        <a:spcBef>
                          <a:spcPts val="0"/>
                        </a:spcBef>
                        <a:spcAft>
                          <a:spcPts val="0"/>
                        </a:spcAft>
                        <a:buNone/>
                      </a:pPr>
                      <a:r>
                        <a:rPr lang="en-US" sz="1400" u="none" cap="none" strike="noStrike"/>
                        <a:t>1</a:t>
                      </a:r>
                      <a:endParaRPr/>
                    </a:p>
                  </a:txBody>
                  <a:tcPr marT="45725" marB="45725" marR="91450" marL="91450">
                    <a:solidFill>
                      <a:srgbClr val="F7EBD5"/>
                    </a:solidFill>
                  </a:tcPr>
                </a:tc>
              </a:tr>
              <a:tr h="370850">
                <a:tc>
                  <a:txBody>
                    <a:bodyPr/>
                    <a:lstStyle/>
                    <a:p>
                      <a:pPr indent="0" lvl="0" marL="0" marR="0" rtl="0" algn="ctr">
                        <a:lnSpc>
                          <a:spcPct val="100000"/>
                        </a:lnSpc>
                        <a:spcBef>
                          <a:spcPts val="0"/>
                        </a:spcBef>
                        <a:spcAft>
                          <a:spcPts val="0"/>
                        </a:spcAft>
                        <a:buNone/>
                      </a:pPr>
                      <a:r>
                        <a:rPr lang="en-US" sz="1400" u="none" cap="none" strike="noStrike"/>
                        <a:t>0</a:t>
                      </a:r>
                      <a:endParaRPr/>
                    </a:p>
                  </a:txBody>
                  <a:tcPr marT="45725" marB="45725" marR="91450" marL="91450">
                    <a:solidFill>
                      <a:srgbClr val="F7EBD5"/>
                    </a:solidFill>
                  </a:tcPr>
                </a:tc>
                <a:tc>
                  <a:txBody>
                    <a:bodyPr/>
                    <a:lstStyle/>
                    <a:p>
                      <a:pPr indent="0" lvl="0" marL="0" marR="0" rtl="0" algn="ctr">
                        <a:lnSpc>
                          <a:spcPct val="100000"/>
                        </a:lnSpc>
                        <a:spcBef>
                          <a:spcPts val="0"/>
                        </a:spcBef>
                        <a:spcAft>
                          <a:spcPts val="0"/>
                        </a:spcAft>
                        <a:buNone/>
                      </a:pPr>
                      <a:r>
                        <a:rPr lang="en-US" sz="1400" u="none" cap="none" strike="noStrike"/>
                        <a:t>0</a:t>
                      </a:r>
                      <a:endParaRPr/>
                    </a:p>
                  </a:txBody>
                  <a:tcPr marT="45725" marB="45725" marR="91450" marL="91450">
                    <a:solidFill>
                      <a:srgbClr val="F7EBD5"/>
                    </a:solidFill>
                  </a:tcPr>
                </a:tc>
                <a:tc>
                  <a:txBody>
                    <a:bodyPr/>
                    <a:lstStyle/>
                    <a:p>
                      <a:pPr indent="0" lvl="0" marL="0" marR="0" rtl="0" algn="ctr">
                        <a:lnSpc>
                          <a:spcPct val="100000"/>
                        </a:lnSpc>
                        <a:spcBef>
                          <a:spcPts val="0"/>
                        </a:spcBef>
                        <a:spcAft>
                          <a:spcPts val="0"/>
                        </a:spcAft>
                        <a:buNone/>
                      </a:pPr>
                      <a:r>
                        <a:rPr lang="en-US" sz="1400" u="none" cap="none" strike="noStrike"/>
                        <a:t>1</a:t>
                      </a:r>
                      <a:endParaRPr/>
                    </a:p>
                  </a:txBody>
                  <a:tcPr marT="45725" marB="45725" marR="91450" marL="91450">
                    <a:solidFill>
                      <a:srgbClr val="F7EBD5"/>
                    </a:solidFill>
                  </a:tcPr>
                </a:tc>
                <a:tc>
                  <a:txBody>
                    <a:bodyPr/>
                    <a:lstStyle/>
                    <a:p>
                      <a:pPr indent="0" lvl="0" marL="0" marR="0" rtl="0" algn="ctr">
                        <a:lnSpc>
                          <a:spcPct val="100000"/>
                        </a:lnSpc>
                        <a:spcBef>
                          <a:spcPts val="0"/>
                        </a:spcBef>
                        <a:spcAft>
                          <a:spcPts val="0"/>
                        </a:spcAft>
                        <a:buNone/>
                      </a:pPr>
                      <a:r>
                        <a:rPr lang="en-US" sz="1400" u="none" cap="none" strike="noStrike"/>
                        <a:t>0</a:t>
                      </a:r>
                      <a:endParaRPr/>
                    </a:p>
                  </a:txBody>
                  <a:tcPr marT="45725" marB="45725" marR="91450" marL="91450">
                    <a:solidFill>
                      <a:srgbClr val="F7EBD5"/>
                    </a:solidFill>
                  </a:tcPr>
                </a:tc>
              </a:tr>
              <a:tr h="370850">
                <a:tc>
                  <a:txBody>
                    <a:bodyPr/>
                    <a:lstStyle/>
                    <a:p>
                      <a:pPr indent="0" lvl="0" marL="0" marR="0" rtl="0" algn="ctr">
                        <a:lnSpc>
                          <a:spcPct val="100000"/>
                        </a:lnSpc>
                        <a:spcBef>
                          <a:spcPts val="0"/>
                        </a:spcBef>
                        <a:spcAft>
                          <a:spcPts val="0"/>
                        </a:spcAft>
                        <a:buNone/>
                      </a:pPr>
                      <a:r>
                        <a:rPr lang="en-US" sz="1400" u="none" cap="none" strike="noStrike"/>
                        <a:t>0</a:t>
                      </a:r>
                      <a:endParaRPr/>
                    </a:p>
                  </a:txBody>
                  <a:tcPr marT="45725" marB="45725" marR="91450" marL="91450">
                    <a:solidFill>
                      <a:srgbClr val="F7EBD5"/>
                    </a:solidFill>
                  </a:tcPr>
                </a:tc>
                <a:tc>
                  <a:txBody>
                    <a:bodyPr/>
                    <a:lstStyle/>
                    <a:p>
                      <a:pPr indent="0" lvl="0" marL="0" marR="0" rtl="0" algn="ctr">
                        <a:lnSpc>
                          <a:spcPct val="100000"/>
                        </a:lnSpc>
                        <a:spcBef>
                          <a:spcPts val="0"/>
                        </a:spcBef>
                        <a:spcAft>
                          <a:spcPts val="0"/>
                        </a:spcAft>
                        <a:buNone/>
                      </a:pPr>
                      <a:r>
                        <a:rPr lang="en-US" sz="1400" u="none" cap="none" strike="noStrike"/>
                        <a:t>0</a:t>
                      </a:r>
                      <a:endParaRPr/>
                    </a:p>
                  </a:txBody>
                  <a:tcPr marT="45725" marB="45725" marR="91450" marL="91450">
                    <a:solidFill>
                      <a:srgbClr val="F7EBD5"/>
                    </a:solidFill>
                  </a:tcPr>
                </a:tc>
                <a:tc>
                  <a:txBody>
                    <a:bodyPr/>
                    <a:lstStyle/>
                    <a:p>
                      <a:pPr indent="0" lvl="0" marL="0" marR="0" rtl="0" algn="ctr">
                        <a:lnSpc>
                          <a:spcPct val="100000"/>
                        </a:lnSpc>
                        <a:spcBef>
                          <a:spcPts val="0"/>
                        </a:spcBef>
                        <a:spcAft>
                          <a:spcPts val="0"/>
                        </a:spcAft>
                        <a:buNone/>
                      </a:pPr>
                      <a:r>
                        <a:rPr lang="en-US" sz="1400" u="none" cap="none" strike="noStrike"/>
                        <a:t>1</a:t>
                      </a:r>
                      <a:endParaRPr/>
                    </a:p>
                  </a:txBody>
                  <a:tcPr marT="45725" marB="45725" marR="91450" marL="91450">
                    <a:solidFill>
                      <a:srgbClr val="F7EBD5"/>
                    </a:solidFill>
                  </a:tcPr>
                </a:tc>
                <a:tc>
                  <a:txBody>
                    <a:bodyPr/>
                    <a:lstStyle/>
                    <a:p>
                      <a:pPr indent="0" lvl="0" marL="0" marR="0" rtl="0" algn="ctr">
                        <a:lnSpc>
                          <a:spcPct val="100000"/>
                        </a:lnSpc>
                        <a:spcBef>
                          <a:spcPts val="0"/>
                        </a:spcBef>
                        <a:spcAft>
                          <a:spcPts val="0"/>
                        </a:spcAft>
                        <a:buNone/>
                      </a:pPr>
                      <a:r>
                        <a:rPr lang="en-US" sz="1400" u="none" cap="none" strike="noStrike"/>
                        <a:t>0</a:t>
                      </a:r>
                      <a:endParaRPr/>
                    </a:p>
                  </a:txBody>
                  <a:tcPr marT="45725" marB="45725" marR="91450" marL="91450">
                    <a:solidFill>
                      <a:srgbClr val="F7EBD5"/>
                    </a:solidFill>
                  </a:tcPr>
                </a:tc>
              </a:tr>
              <a:tr h="370850">
                <a:tc>
                  <a:txBody>
                    <a:bodyPr/>
                    <a:lstStyle/>
                    <a:p>
                      <a:pPr indent="0" lvl="0" marL="0" marR="0" rtl="0" algn="ctr">
                        <a:lnSpc>
                          <a:spcPct val="100000"/>
                        </a:lnSpc>
                        <a:spcBef>
                          <a:spcPts val="0"/>
                        </a:spcBef>
                        <a:spcAft>
                          <a:spcPts val="0"/>
                        </a:spcAft>
                        <a:buNone/>
                      </a:pPr>
                      <a:r>
                        <a:rPr lang="en-US" sz="1400" u="none" cap="none" strike="noStrike"/>
                        <a:t>1</a:t>
                      </a:r>
                      <a:endParaRPr/>
                    </a:p>
                  </a:txBody>
                  <a:tcPr marT="45725" marB="45725" marR="91450" marL="91450">
                    <a:solidFill>
                      <a:srgbClr val="F7EBD5"/>
                    </a:solidFill>
                  </a:tcPr>
                </a:tc>
                <a:tc>
                  <a:txBody>
                    <a:bodyPr/>
                    <a:lstStyle/>
                    <a:p>
                      <a:pPr indent="0" lvl="0" marL="0" marR="0" rtl="0" algn="ctr">
                        <a:lnSpc>
                          <a:spcPct val="100000"/>
                        </a:lnSpc>
                        <a:spcBef>
                          <a:spcPts val="0"/>
                        </a:spcBef>
                        <a:spcAft>
                          <a:spcPts val="0"/>
                        </a:spcAft>
                        <a:buNone/>
                      </a:pPr>
                      <a:r>
                        <a:rPr lang="en-US" sz="1400" u="none" cap="none" strike="noStrike"/>
                        <a:t>0</a:t>
                      </a:r>
                      <a:endParaRPr/>
                    </a:p>
                  </a:txBody>
                  <a:tcPr marT="45725" marB="45725" marR="91450" marL="91450">
                    <a:solidFill>
                      <a:srgbClr val="F7EBD5"/>
                    </a:solidFill>
                  </a:tcPr>
                </a:tc>
                <a:tc>
                  <a:txBody>
                    <a:bodyPr/>
                    <a:lstStyle/>
                    <a:p>
                      <a:pPr indent="0" lvl="0" marL="0" marR="0" rtl="0" algn="ctr">
                        <a:lnSpc>
                          <a:spcPct val="100000"/>
                        </a:lnSpc>
                        <a:spcBef>
                          <a:spcPts val="0"/>
                        </a:spcBef>
                        <a:spcAft>
                          <a:spcPts val="0"/>
                        </a:spcAft>
                        <a:buNone/>
                      </a:pPr>
                      <a:r>
                        <a:rPr lang="en-US" sz="1400" u="none" cap="none" strike="noStrike"/>
                        <a:t>0</a:t>
                      </a:r>
                      <a:endParaRPr/>
                    </a:p>
                  </a:txBody>
                  <a:tcPr marT="45725" marB="45725" marR="91450" marL="91450">
                    <a:solidFill>
                      <a:srgbClr val="F7EBD5"/>
                    </a:solidFill>
                  </a:tcPr>
                </a:tc>
                <a:tc>
                  <a:txBody>
                    <a:bodyPr/>
                    <a:lstStyle/>
                    <a:p>
                      <a:pPr indent="0" lvl="0" marL="0" marR="0" rtl="0" algn="ctr">
                        <a:lnSpc>
                          <a:spcPct val="100000"/>
                        </a:lnSpc>
                        <a:spcBef>
                          <a:spcPts val="0"/>
                        </a:spcBef>
                        <a:spcAft>
                          <a:spcPts val="0"/>
                        </a:spcAft>
                        <a:buNone/>
                      </a:pPr>
                      <a:r>
                        <a:rPr lang="en-US" sz="1400" u="none" cap="none" strike="noStrike"/>
                        <a:t>0</a:t>
                      </a:r>
                      <a:endParaRPr/>
                    </a:p>
                  </a:txBody>
                  <a:tcPr marT="45725" marB="45725" marR="91450" marL="91450">
                    <a:solidFill>
                      <a:srgbClr val="F7EBD5"/>
                    </a:solidFill>
                  </a:tcPr>
                </a:tc>
              </a:tr>
            </a:tbl>
          </a:graphicData>
        </a:graphic>
      </p:graphicFrame>
      <p:sp>
        <p:nvSpPr>
          <p:cNvPr id="272" name="Google Shape;272;p41"/>
          <p:cNvSpPr txBox="1"/>
          <p:nvPr/>
        </p:nvSpPr>
        <p:spPr>
          <a:xfrm>
            <a:off x="843197" y="1098268"/>
            <a:ext cx="196371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FF0000"/>
                </a:solidFill>
                <a:latin typeface="Arial"/>
                <a:ea typeface="Arial"/>
                <a:cs typeface="Arial"/>
                <a:sym typeface="Arial"/>
              </a:rPr>
              <a:t>Binary Image </a:t>
            </a:r>
            <a:endParaRPr/>
          </a:p>
        </p:txBody>
      </p:sp>
      <p:sp>
        <p:nvSpPr>
          <p:cNvPr id="273" name="Google Shape;273;p41"/>
          <p:cNvSpPr txBox="1"/>
          <p:nvPr/>
        </p:nvSpPr>
        <p:spPr>
          <a:xfrm>
            <a:off x="963118" y="3009035"/>
            <a:ext cx="86193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FFC000"/>
                </a:solidFill>
                <a:latin typeface="Arial"/>
                <a:ea typeface="Arial"/>
                <a:cs typeface="Arial"/>
                <a:sym typeface="Arial"/>
              </a:rPr>
              <a:t>v={1}</a:t>
            </a:r>
            <a:endParaRPr/>
          </a:p>
        </p:txBody>
      </p:sp>
      <p:sp>
        <p:nvSpPr>
          <p:cNvPr id="274" name="Google Shape;274;p41"/>
          <p:cNvSpPr/>
          <p:nvPr/>
        </p:nvSpPr>
        <p:spPr>
          <a:xfrm>
            <a:off x="1686393" y="1799151"/>
            <a:ext cx="427219" cy="307777"/>
          </a:xfrm>
          <a:prstGeom prst="ellipse">
            <a:avLst/>
          </a:prstGeom>
          <a:noFill/>
          <a:ln cap="flat" cmpd="sng" w="25400">
            <a:solidFill>
              <a:srgbClr val="2A5E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75" name="Google Shape;275;p41"/>
          <p:cNvCxnSpPr/>
          <p:nvPr/>
        </p:nvCxnSpPr>
        <p:spPr>
          <a:xfrm>
            <a:off x="1900002" y="2006939"/>
            <a:ext cx="0" cy="234901"/>
          </a:xfrm>
          <a:prstGeom prst="straightConnector1">
            <a:avLst/>
          </a:prstGeom>
          <a:noFill/>
          <a:ln cap="flat" cmpd="sng" w="28575">
            <a:solidFill>
              <a:srgbClr val="FF0000"/>
            </a:solidFill>
            <a:prstDash val="solid"/>
            <a:round/>
            <a:headEnd len="sm" w="sm" type="none"/>
            <a:tailEnd len="med" w="med" type="triangle"/>
          </a:ln>
        </p:spPr>
      </p:cxnSp>
      <p:sp>
        <p:nvSpPr>
          <p:cNvPr id="276" name="Google Shape;276;p41"/>
          <p:cNvSpPr txBox="1"/>
          <p:nvPr/>
        </p:nvSpPr>
        <p:spPr>
          <a:xfrm>
            <a:off x="6122233" y="1098267"/>
            <a:ext cx="196371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FF0000"/>
                </a:solidFill>
                <a:latin typeface="Arial"/>
                <a:ea typeface="Arial"/>
                <a:cs typeface="Arial"/>
                <a:sym typeface="Arial"/>
              </a:rPr>
              <a:t>Gray Image </a:t>
            </a:r>
            <a:endParaRPr/>
          </a:p>
        </p:txBody>
      </p:sp>
      <p:graphicFrame>
        <p:nvGraphicFramePr>
          <p:cNvPr id="277" name="Google Shape;277;p41"/>
          <p:cNvGraphicFramePr/>
          <p:nvPr/>
        </p:nvGraphicFramePr>
        <p:xfrm>
          <a:off x="5687518" y="1459321"/>
          <a:ext cx="3000000" cy="3000000"/>
        </p:xfrm>
        <a:graphic>
          <a:graphicData uri="http://schemas.openxmlformats.org/drawingml/2006/table">
            <a:tbl>
              <a:tblPr bandRow="1" firstRow="1">
                <a:noFill/>
                <a:tableStyleId>{5AE9B450-B9C2-4A24-B19B-DC6771DC09DA}</a:tableStyleId>
              </a:tblPr>
              <a:tblGrid>
                <a:gridCol w="562450"/>
                <a:gridCol w="562450"/>
                <a:gridCol w="562450"/>
                <a:gridCol w="562450"/>
              </a:tblGrid>
              <a:tr h="370850">
                <a:tc>
                  <a:txBody>
                    <a:bodyPr/>
                    <a:lstStyle/>
                    <a:p>
                      <a:pPr indent="0" lvl="0" marL="0" marR="0" rtl="0" algn="ctr">
                        <a:lnSpc>
                          <a:spcPct val="100000"/>
                        </a:lnSpc>
                        <a:spcBef>
                          <a:spcPts val="0"/>
                        </a:spcBef>
                        <a:spcAft>
                          <a:spcPts val="0"/>
                        </a:spcAft>
                        <a:buNone/>
                      </a:pPr>
                      <a:r>
                        <a:rPr lang="en-US" sz="1400" u="none" cap="none" strike="noStrike"/>
                        <a:t>54</a:t>
                      </a:r>
                      <a:endParaRPr/>
                    </a:p>
                  </a:txBody>
                  <a:tcPr marT="45725" marB="45725" marR="91450" marL="91450">
                    <a:solidFill>
                      <a:srgbClr val="F7EBD5"/>
                    </a:solidFill>
                  </a:tcPr>
                </a:tc>
                <a:tc>
                  <a:txBody>
                    <a:bodyPr/>
                    <a:lstStyle/>
                    <a:p>
                      <a:pPr indent="0" lvl="0" marL="0" marR="0" rtl="0" algn="ctr">
                        <a:lnSpc>
                          <a:spcPct val="100000"/>
                        </a:lnSpc>
                        <a:spcBef>
                          <a:spcPts val="0"/>
                        </a:spcBef>
                        <a:spcAft>
                          <a:spcPts val="0"/>
                        </a:spcAft>
                        <a:buNone/>
                      </a:pPr>
                      <a:r>
                        <a:rPr lang="en-US" sz="1400" u="none" cap="none" strike="noStrike"/>
                        <a:t>10</a:t>
                      </a:r>
                      <a:endParaRPr/>
                    </a:p>
                  </a:txBody>
                  <a:tcPr marT="45725" marB="45725" marR="91450" marL="91450">
                    <a:solidFill>
                      <a:srgbClr val="F7EBD5"/>
                    </a:solidFill>
                  </a:tcPr>
                </a:tc>
                <a:tc>
                  <a:txBody>
                    <a:bodyPr/>
                    <a:lstStyle/>
                    <a:p>
                      <a:pPr indent="0" lvl="0" marL="0" marR="0" rtl="0" algn="ctr">
                        <a:lnSpc>
                          <a:spcPct val="100000"/>
                        </a:lnSpc>
                        <a:spcBef>
                          <a:spcPts val="0"/>
                        </a:spcBef>
                        <a:spcAft>
                          <a:spcPts val="0"/>
                        </a:spcAft>
                        <a:buNone/>
                      </a:pPr>
                      <a:r>
                        <a:rPr lang="en-US" sz="1400" u="none" cap="none" strike="noStrike"/>
                        <a:t>100</a:t>
                      </a:r>
                      <a:endParaRPr/>
                    </a:p>
                  </a:txBody>
                  <a:tcPr marT="45725" marB="45725" marR="91450" marL="91450">
                    <a:solidFill>
                      <a:srgbClr val="F7EBD5"/>
                    </a:solidFill>
                  </a:tcPr>
                </a:tc>
                <a:tc>
                  <a:txBody>
                    <a:bodyPr/>
                    <a:lstStyle/>
                    <a:p>
                      <a:pPr indent="0" lvl="0" marL="0" marR="0" rtl="0" algn="ctr">
                        <a:lnSpc>
                          <a:spcPct val="100000"/>
                        </a:lnSpc>
                        <a:spcBef>
                          <a:spcPts val="0"/>
                        </a:spcBef>
                        <a:spcAft>
                          <a:spcPts val="0"/>
                        </a:spcAft>
                        <a:buNone/>
                      </a:pPr>
                      <a:r>
                        <a:rPr lang="en-US" sz="1400" u="none" cap="none" strike="noStrike"/>
                        <a:t>8</a:t>
                      </a:r>
                      <a:endParaRPr/>
                    </a:p>
                  </a:txBody>
                  <a:tcPr marT="45725" marB="45725" marR="91450" marL="91450">
                    <a:solidFill>
                      <a:srgbClr val="F7EBD5"/>
                    </a:solidFill>
                  </a:tcPr>
                </a:tc>
              </a:tr>
              <a:tr h="370850">
                <a:tc>
                  <a:txBody>
                    <a:bodyPr/>
                    <a:lstStyle/>
                    <a:p>
                      <a:pPr indent="0" lvl="0" marL="0" marR="0" rtl="0" algn="ctr">
                        <a:lnSpc>
                          <a:spcPct val="100000"/>
                        </a:lnSpc>
                        <a:spcBef>
                          <a:spcPts val="0"/>
                        </a:spcBef>
                        <a:spcAft>
                          <a:spcPts val="0"/>
                        </a:spcAft>
                        <a:buNone/>
                      </a:pPr>
                      <a:r>
                        <a:rPr lang="en-US" sz="1400" u="none" cap="none" strike="noStrike"/>
                        <a:t>81</a:t>
                      </a:r>
                      <a:endParaRPr/>
                    </a:p>
                  </a:txBody>
                  <a:tcPr marT="45725" marB="45725" marR="91450" marL="91450">
                    <a:solidFill>
                      <a:srgbClr val="F7EBD5"/>
                    </a:solidFill>
                  </a:tcPr>
                </a:tc>
                <a:tc>
                  <a:txBody>
                    <a:bodyPr/>
                    <a:lstStyle/>
                    <a:p>
                      <a:pPr indent="0" lvl="0" marL="0" marR="0" rtl="0" algn="ctr">
                        <a:lnSpc>
                          <a:spcPct val="100000"/>
                        </a:lnSpc>
                        <a:spcBef>
                          <a:spcPts val="0"/>
                        </a:spcBef>
                        <a:spcAft>
                          <a:spcPts val="0"/>
                        </a:spcAft>
                        <a:buNone/>
                      </a:pPr>
                      <a:r>
                        <a:rPr lang="en-US" sz="1400" u="none" cap="none" strike="noStrike"/>
                        <a:t>150</a:t>
                      </a:r>
                      <a:endParaRPr/>
                    </a:p>
                  </a:txBody>
                  <a:tcPr marT="45725" marB="45725" marR="91450" marL="91450">
                    <a:solidFill>
                      <a:srgbClr val="F7EBD5"/>
                    </a:solidFill>
                  </a:tcPr>
                </a:tc>
                <a:tc>
                  <a:txBody>
                    <a:bodyPr/>
                    <a:lstStyle/>
                    <a:p>
                      <a:pPr indent="0" lvl="0" marL="0" marR="0" rtl="0" algn="ctr">
                        <a:lnSpc>
                          <a:spcPct val="100000"/>
                        </a:lnSpc>
                        <a:spcBef>
                          <a:spcPts val="0"/>
                        </a:spcBef>
                        <a:spcAft>
                          <a:spcPts val="0"/>
                        </a:spcAft>
                        <a:buNone/>
                      </a:pPr>
                      <a:r>
                        <a:rPr lang="en-US" sz="1400" u="none" cap="none" strike="noStrike"/>
                        <a:t>2</a:t>
                      </a:r>
                      <a:endParaRPr/>
                    </a:p>
                  </a:txBody>
                  <a:tcPr marT="45725" marB="45725" marR="91450" marL="91450">
                    <a:solidFill>
                      <a:srgbClr val="F7EBD5"/>
                    </a:solidFill>
                  </a:tcPr>
                </a:tc>
                <a:tc>
                  <a:txBody>
                    <a:bodyPr/>
                    <a:lstStyle/>
                    <a:p>
                      <a:pPr indent="0" lvl="0" marL="0" marR="0" rtl="0" algn="ctr">
                        <a:lnSpc>
                          <a:spcPct val="100000"/>
                        </a:lnSpc>
                        <a:spcBef>
                          <a:spcPts val="0"/>
                        </a:spcBef>
                        <a:spcAft>
                          <a:spcPts val="0"/>
                        </a:spcAft>
                        <a:buNone/>
                      </a:pPr>
                      <a:r>
                        <a:rPr lang="en-US" sz="1400" u="none" cap="none" strike="noStrike"/>
                        <a:t>34</a:t>
                      </a:r>
                      <a:endParaRPr/>
                    </a:p>
                  </a:txBody>
                  <a:tcPr marT="45725" marB="45725" marR="91450" marL="91450">
                    <a:solidFill>
                      <a:srgbClr val="F7EBD5"/>
                    </a:solidFill>
                  </a:tcPr>
                </a:tc>
              </a:tr>
              <a:tr h="370850">
                <a:tc>
                  <a:txBody>
                    <a:bodyPr/>
                    <a:lstStyle/>
                    <a:p>
                      <a:pPr indent="0" lvl="0" marL="0" marR="0" rtl="0" algn="ctr">
                        <a:lnSpc>
                          <a:spcPct val="100000"/>
                        </a:lnSpc>
                        <a:spcBef>
                          <a:spcPts val="0"/>
                        </a:spcBef>
                        <a:spcAft>
                          <a:spcPts val="0"/>
                        </a:spcAft>
                        <a:buNone/>
                      </a:pPr>
                      <a:r>
                        <a:rPr lang="en-US" sz="1400" u="none" cap="none" strike="noStrike"/>
                        <a:t>200</a:t>
                      </a:r>
                      <a:endParaRPr/>
                    </a:p>
                  </a:txBody>
                  <a:tcPr marT="45725" marB="45725" marR="91450" marL="91450">
                    <a:solidFill>
                      <a:srgbClr val="F7EBD5"/>
                    </a:solidFill>
                  </a:tcPr>
                </a:tc>
                <a:tc>
                  <a:txBody>
                    <a:bodyPr/>
                    <a:lstStyle/>
                    <a:p>
                      <a:pPr indent="0" lvl="0" marL="0" marR="0" rtl="0" algn="ctr">
                        <a:lnSpc>
                          <a:spcPct val="100000"/>
                        </a:lnSpc>
                        <a:spcBef>
                          <a:spcPts val="0"/>
                        </a:spcBef>
                        <a:spcAft>
                          <a:spcPts val="0"/>
                        </a:spcAft>
                        <a:buNone/>
                      </a:pPr>
                      <a:r>
                        <a:rPr lang="en-US" sz="1400" u="none" cap="none" strike="noStrike"/>
                        <a:t>201</a:t>
                      </a:r>
                      <a:endParaRPr/>
                    </a:p>
                  </a:txBody>
                  <a:tcPr marT="45725" marB="45725" marR="91450" marL="91450">
                    <a:solidFill>
                      <a:srgbClr val="F7EBD5"/>
                    </a:solidFill>
                  </a:tcPr>
                </a:tc>
                <a:tc>
                  <a:txBody>
                    <a:bodyPr/>
                    <a:lstStyle/>
                    <a:p>
                      <a:pPr indent="0" lvl="0" marL="0" marR="0" rtl="0" algn="ctr">
                        <a:lnSpc>
                          <a:spcPct val="100000"/>
                        </a:lnSpc>
                        <a:spcBef>
                          <a:spcPts val="0"/>
                        </a:spcBef>
                        <a:spcAft>
                          <a:spcPts val="0"/>
                        </a:spcAft>
                        <a:buNone/>
                      </a:pPr>
                      <a:r>
                        <a:rPr lang="en-US" sz="1400" u="none" cap="none" strike="noStrike"/>
                        <a:t>3</a:t>
                      </a:r>
                      <a:endParaRPr/>
                    </a:p>
                  </a:txBody>
                  <a:tcPr marT="45725" marB="45725" marR="91450" marL="91450">
                    <a:solidFill>
                      <a:srgbClr val="F7EBD5"/>
                    </a:solidFill>
                  </a:tcPr>
                </a:tc>
                <a:tc>
                  <a:txBody>
                    <a:bodyPr/>
                    <a:lstStyle/>
                    <a:p>
                      <a:pPr indent="0" lvl="0" marL="0" marR="0" rtl="0" algn="ctr">
                        <a:lnSpc>
                          <a:spcPct val="100000"/>
                        </a:lnSpc>
                        <a:spcBef>
                          <a:spcPts val="0"/>
                        </a:spcBef>
                        <a:spcAft>
                          <a:spcPts val="0"/>
                        </a:spcAft>
                        <a:buNone/>
                      </a:pPr>
                      <a:r>
                        <a:rPr lang="en-US" sz="1400" u="none" cap="none" strike="noStrike"/>
                        <a:t>45</a:t>
                      </a:r>
                      <a:endParaRPr/>
                    </a:p>
                  </a:txBody>
                  <a:tcPr marT="45725" marB="45725" marR="91450" marL="91450">
                    <a:solidFill>
                      <a:srgbClr val="F7EBD5"/>
                    </a:solidFill>
                  </a:tcPr>
                </a:tc>
              </a:tr>
              <a:tr h="370850">
                <a:tc>
                  <a:txBody>
                    <a:bodyPr/>
                    <a:lstStyle/>
                    <a:p>
                      <a:pPr indent="0" lvl="0" marL="0" marR="0" rtl="0" algn="ctr">
                        <a:lnSpc>
                          <a:spcPct val="100000"/>
                        </a:lnSpc>
                        <a:spcBef>
                          <a:spcPts val="0"/>
                        </a:spcBef>
                        <a:spcAft>
                          <a:spcPts val="0"/>
                        </a:spcAft>
                        <a:buNone/>
                      </a:pPr>
                      <a:r>
                        <a:rPr lang="en-US" sz="1400" u="none" cap="none" strike="noStrike"/>
                        <a:t>7</a:t>
                      </a:r>
                      <a:endParaRPr/>
                    </a:p>
                  </a:txBody>
                  <a:tcPr marT="45725" marB="45725" marR="91450" marL="91450">
                    <a:solidFill>
                      <a:srgbClr val="F7EBD5"/>
                    </a:solidFill>
                  </a:tcPr>
                </a:tc>
                <a:tc>
                  <a:txBody>
                    <a:bodyPr/>
                    <a:lstStyle/>
                    <a:p>
                      <a:pPr indent="0" lvl="0" marL="0" marR="0" rtl="0" algn="ctr">
                        <a:lnSpc>
                          <a:spcPct val="100000"/>
                        </a:lnSpc>
                        <a:spcBef>
                          <a:spcPts val="0"/>
                        </a:spcBef>
                        <a:spcAft>
                          <a:spcPts val="0"/>
                        </a:spcAft>
                        <a:buNone/>
                      </a:pPr>
                      <a:r>
                        <a:rPr lang="en-US" sz="1400" u="none" cap="none" strike="noStrike"/>
                        <a:t>70</a:t>
                      </a:r>
                      <a:endParaRPr/>
                    </a:p>
                  </a:txBody>
                  <a:tcPr marT="45725" marB="45725" marR="91450" marL="91450">
                    <a:solidFill>
                      <a:srgbClr val="F7EBD5"/>
                    </a:solidFill>
                  </a:tcPr>
                </a:tc>
                <a:tc>
                  <a:txBody>
                    <a:bodyPr/>
                    <a:lstStyle/>
                    <a:p>
                      <a:pPr indent="0" lvl="0" marL="0" marR="0" rtl="0" algn="ctr">
                        <a:lnSpc>
                          <a:spcPct val="100000"/>
                        </a:lnSpc>
                        <a:spcBef>
                          <a:spcPts val="0"/>
                        </a:spcBef>
                        <a:spcAft>
                          <a:spcPts val="0"/>
                        </a:spcAft>
                        <a:buNone/>
                      </a:pPr>
                      <a:r>
                        <a:rPr lang="en-US" sz="1400" u="none" cap="none" strike="noStrike"/>
                        <a:t>147</a:t>
                      </a:r>
                      <a:endParaRPr/>
                    </a:p>
                  </a:txBody>
                  <a:tcPr marT="45725" marB="45725" marR="91450" marL="91450">
                    <a:solidFill>
                      <a:srgbClr val="F7EBD5"/>
                    </a:solidFill>
                  </a:tcPr>
                </a:tc>
                <a:tc>
                  <a:txBody>
                    <a:bodyPr/>
                    <a:lstStyle/>
                    <a:p>
                      <a:pPr indent="0" lvl="0" marL="0" marR="0" rtl="0" algn="ctr">
                        <a:lnSpc>
                          <a:spcPct val="100000"/>
                        </a:lnSpc>
                        <a:spcBef>
                          <a:spcPts val="0"/>
                        </a:spcBef>
                        <a:spcAft>
                          <a:spcPts val="0"/>
                        </a:spcAft>
                        <a:buNone/>
                      </a:pPr>
                      <a:r>
                        <a:rPr lang="en-US" sz="1400" u="none" cap="none" strike="noStrike"/>
                        <a:t>56</a:t>
                      </a:r>
                      <a:endParaRPr/>
                    </a:p>
                  </a:txBody>
                  <a:tcPr marT="45725" marB="45725" marR="91450" marL="91450">
                    <a:solidFill>
                      <a:srgbClr val="F7EBD5"/>
                    </a:solidFill>
                  </a:tcPr>
                </a:tc>
              </a:tr>
            </a:tbl>
          </a:graphicData>
        </a:graphic>
      </p:graphicFrame>
      <p:sp>
        <p:nvSpPr>
          <p:cNvPr id="278" name="Google Shape;278;p41"/>
          <p:cNvSpPr txBox="1"/>
          <p:nvPr/>
        </p:nvSpPr>
        <p:spPr>
          <a:xfrm>
            <a:off x="5922988" y="2980966"/>
            <a:ext cx="23622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FFC000"/>
                </a:solidFill>
                <a:latin typeface="Arial"/>
                <a:ea typeface="Arial"/>
                <a:cs typeface="Arial"/>
                <a:sym typeface="Arial"/>
              </a:rPr>
              <a:t>v={1,2,3,4,5,6,7,8,9,10}</a:t>
            </a:r>
            <a:endParaRPr/>
          </a:p>
        </p:txBody>
      </p:sp>
      <p:sp>
        <p:nvSpPr>
          <p:cNvPr id="279" name="Google Shape;279;p41"/>
          <p:cNvSpPr/>
          <p:nvPr/>
        </p:nvSpPr>
        <p:spPr>
          <a:xfrm>
            <a:off x="6921709" y="1885013"/>
            <a:ext cx="427219" cy="217357"/>
          </a:xfrm>
          <a:prstGeom prst="ellipse">
            <a:avLst/>
          </a:prstGeom>
          <a:noFill/>
          <a:ln cap="flat" cmpd="sng" w="25400">
            <a:solidFill>
              <a:srgbClr val="2A5E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80" name="Google Shape;280;p41"/>
          <p:cNvCxnSpPr/>
          <p:nvPr/>
        </p:nvCxnSpPr>
        <p:spPr>
          <a:xfrm flipH="1">
            <a:off x="7081603" y="2097346"/>
            <a:ext cx="1" cy="252519"/>
          </a:xfrm>
          <a:prstGeom prst="straightConnector1">
            <a:avLst/>
          </a:prstGeom>
          <a:noFill/>
          <a:ln cap="flat" cmpd="sng" w="19050">
            <a:solidFill>
              <a:srgbClr val="FF0000"/>
            </a:solidFill>
            <a:prstDash val="solid"/>
            <a:round/>
            <a:headEnd len="sm" w="sm" type="none"/>
            <a:tailEnd len="med" w="med" type="triangle"/>
          </a:ln>
        </p:spPr>
      </p:cxn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2"/>
          <p:cNvSpPr txBox="1"/>
          <p:nvPr/>
        </p:nvSpPr>
        <p:spPr>
          <a:xfrm>
            <a:off x="412230" y="194872"/>
            <a:ext cx="2825646"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FFC000"/>
                </a:solidFill>
                <a:latin typeface="Times New Roman"/>
                <a:ea typeface="Times New Roman"/>
                <a:cs typeface="Times New Roman"/>
                <a:sym typeface="Times New Roman"/>
              </a:rPr>
              <a:t>8 adjacency </a:t>
            </a:r>
            <a:endParaRPr/>
          </a:p>
        </p:txBody>
      </p:sp>
      <p:graphicFrame>
        <p:nvGraphicFramePr>
          <p:cNvPr id="286" name="Google Shape;286;p42"/>
          <p:cNvGraphicFramePr/>
          <p:nvPr/>
        </p:nvGraphicFramePr>
        <p:xfrm>
          <a:off x="483432" y="1406045"/>
          <a:ext cx="3000000" cy="3000000"/>
        </p:xfrm>
        <a:graphic>
          <a:graphicData uri="http://schemas.openxmlformats.org/drawingml/2006/table">
            <a:tbl>
              <a:tblPr bandRow="1" firstRow="1">
                <a:noFill/>
                <a:tableStyleId>{5AE9B450-B9C2-4A24-B19B-DC6771DC09DA}</a:tableStyleId>
              </a:tblPr>
              <a:tblGrid>
                <a:gridCol w="562450"/>
                <a:gridCol w="562450"/>
                <a:gridCol w="562450"/>
                <a:gridCol w="562450"/>
              </a:tblGrid>
              <a:tr h="370850">
                <a:tc>
                  <a:txBody>
                    <a:bodyPr/>
                    <a:lstStyle/>
                    <a:p>
                      <a:pPr indent="0" lvl="0" marL="0" marR="0" rtl="0" algn="ctr">
                        <a:lnSpc>
                          <a:spcPct val="100000"/>
                        </a:lnSpc>
                        <a:spcBef>
                          <a:spcPts val="0"/>
                        </a:spcBef>
                        <a:spcAft>
                          <a:spcPts val="0"/>
                        </a:spcAft>
                        <a:buNone/>
                      </a:pPr>
                      <a:r>
                        <a:rPr lang="en-US" sz="1400" u="none" cap="none" strike="noStrike"/>
                        <a:t>0</a:t>
                      </a:r>
                      <a:endParaRPr/>
                    </a:p>
                  </a:txBody>
                  <a:tcPr marT="45725" marB="45725" marR="91450" marL="91450">
                    <a:solidFill>
                      <a:srgbClr val="F7EBD5"/>
                    </a:solidFill>
                  </a:tcPr>
                </a:tc>
                <a:tc>
                  <a:txBody>
                    <a:bodyPr/>
                    <a:lstStyle/>
                    <a:p>
                      <a:pPr indent="0" lvl="0" marL="0" marR="0" rtl="0" algn="ctr">
                        <a:lnSpc>
                          <a:spcPct val="100000"/>
                        </a:lnSpc>
                        <a:spcBef>
                          <a:spcPts val="0"/>
                        </a:spcBef>
                        <a:spcAft>
                          <a:spcPts val="0"/>
                        </a:spcAft>
                        <a:buNone/>
                      </a:pPr>
                      <a:r>
                        <a:rPr lang="en-US" sz="1400" u="none" cap="none" strike="noStrike"/>
                        <a:t>1</a:t>
                      </a:r>
                      <a:endParaRPr/>
                    </a:p>
                  </a:txBody>
                  <a:tcPr marT="45725" marB="45725" marR="91450" marL="91450">
                    <a:solidFill>
                      <a:srgbClr val="F7EBD5"/>
                    </a:solidFill>
                  </a:tcPr>
                </a:tc>
                <a:tc>
                  <a:txBody>
                    <a:bodyPr/>
                    <a:lstStyle/>
                    <a:p>
                      <a:pPr indent="0" lvl="0" marL="0" marR="0" rtl="0" algn="ctr">
                        <a:lnSpc>
                          <a:spcPct val="100000"/>
                        </a:lnSpc>
                        <a:spcBef>
                          <a:spcPts val="0"/>
                        </a:spcBef>
                        <a:spcAft>
                          <a:spcPts val="0"/>
                        </a:spcAft>
                        <a:buNone/>
                      </a:pPr>
                      <a:r>
                        <a:rPr lang="en-US" sz="1400" u="none" cap="none" strike="noStrike"/>
                        <a:t>0</a:t>
                      </a:r>
                      <a:endParaRPr/>
                    </a:p>
                  </a:txBody>
                  <a:tcPr marT="45725" marB="45725" marR="91450" marL="91450">
                    <a:solidFill>
                      <a:srgbClr val="F7EBD5"/>
                    </a:solidFill>
                  </a:tcPr>
                </a:tc>
                <a:tc>
                  <a:txBody>
                    <a:bodyPr/>
                    <a:lstStyle/>
                    <a:p>
                      <a:pPr indent="0" lvl="0" marL="0" marR="0" rtl="0" algn="ctr">
                        <a:lnSpc>
                          <a:spcPct val="100000"/>
                        </a:lnSpc>
                        <a:spcBef>
                          <a:spcPts val="0"/>
                        </a:spcBef>
                        <a:spcAft>
                          <a:spcPts val="0"/>
                        </a:spcAft>
                        <a:buNone/>
                      </a:pPr>
                      <a:r>
                        <a:rPr lang="en-US" sz="1400" u="none" cap="none" strike="noStrike"/>
                        <a:t>1</a:t>
                      </a:r>
                      <a:endParaRPr/>
                    </a:p>
                  </a:txBody>
                  <a:tcPr marT="45725" marB="45725" marR="91450" marL="91450">
                    <a:solidFill>
                      <a:srgbClr val="F7EBD5"/>
                    </a:solidFill>
                  </a:tcPr>
                </a:tc>
              </a:tr>
              <a:tr h="370850">
                <a:tc>
                  <a:txBody>
                    <a:bodyPr/>
                    <a:lstStyle/>
                    <a:p>
                      <a:pPr indent="0" lvl="0" marL="0" marR="0" rtl="0" algn="ctr">
                        <a:lnSpc>
                          <a:spcPct val="100000"/>
                        </a:lnSpc>
                        <a:spcBef>
                          <a:spcPts val="0"/>
                        </a:spcBef>
                        <a:spcAft>
                          <a:spcPts val="0"/>
                        </a:spcAft>
                        <a:buNone/>
                      </a:pPr>
                      <a:r>
                        <a:rPr lang="en-US" sz="1400" u="none" cap="none" strike="noStrike"/>
                        <a:t>0</a:t>
                      </a:r>
                      <a:endParaRPr/>
                    </a:p>
                  </a:txBody>
                  <a:tcPr marT="45725" marB="45725" marR="91450" marL="91450">
                    <a:solidFill>
                      <a:srgbClr val="F7EBD5"/>
                    </a:solidFill>
                  </a:tcPr>
                </a:tc>
                <a:tc>
                  <a:txBody>
                    <a:bodyPr/>
                    <a:lstStyle/>
                    <a:p>
                      <a:pPr indent="0" lvl="0" marL="0" marR="0" rtl="0" algn="ctr">
                        <a:lnSpc>
                          <a:spcPct val="100000"/>
                        </a:lnSpc>
                        <a:spcBef>
                          <a:spcPts val="0"/>
                        </a:spcBef>
                        <a:spcAft>
                          <a:spcPts val="0"/>
                        </a:spcAft>
                        <a:buNone/>
                      </a:pPr>
                      <a:r>
                        <a:rPr lang="en-US" sz="1400" u="none" cap="none" strike="noStrike"/>
                        <a:t>0</a:t>
                      </a:r>
                      <a:endParaRPr/>
                    </a:p>
                  </a:txBody>
                  <a:tcPr marT="45725" marB="45725" marR="91450" marL="91450">
                    <a:solidFill>
                      <a:srgbClr val="F7EBD5"/>
                    </a:solidFill>
                  </a:tcPr>
                </a:tc>
                <a:tc>
                  <a:txBody>
                    <a:bodyPr/>
                    <a:lstStyle/>
                    <a:p>
                      <a:pPr indent="0" lvl="0" marL="0" marR="0" rtl="0" algn="ctr">
                        <a:lnSpc>
                          <a:spcPct val="100000"/>
                        </a:lnSpc>
                        <a:spcBef>
                          <a:spcPts val="0"/>
                        </a:spcBef>
                        <a:spcAft>
                          <a:spcPts val="0"/>
                        </a:spcAft>
                        <a:buNone/>
                      </a:pPr>
                      <a:r>
                        <a:rPr lang="en-US" sz="1400" u="none" cap="none" strike="noStrike"/>
                        <a:t>1</a:t>
                      </a:r>
                      <a:endParaRPr/>
                    </a:p>
                  </a:txBody>
                  <a:tcPr marT="45725" marB="45725" marR="91450" marL="91450">
                    <a:solidFill>
                      <a:srgbClr val="F7EBD5"/>
                    </a:solidFill>
                  </a:tcPr>
                </a:tc>
                <a:tc>
                  <a:txBody>
                    <a:bodyPr/>
                    <a:lstStyle/>
                    <a:p>
                      <a:pPr indent="0" lvl="0" marL="0" marR="0" rtl="0" algn="ctr">
                        <a:lnSpc>
                          <a:spcPct val="100000"/>
                        </a:lnSpc>
                        <a:spcBef>
                          <a:spcPts val="0"/>
                        </a:spcBef>
                        <a:spcAft>
                          <a:spcPts val="0"/>
                        </a:spcAft>
                        <a:buNone/>
                      </a:pPr>
                      <a:r>
                        <a:rPr lang="en-US" sz="1400" u="none" cap="none" strike="noStrike"/>
                        <a:t>0</a:t>
                      </a:r>
                      <a:endParaRPr/>
                    </a:p>
                  </a:txBody>
                  <a:tcPr marT="45725" marB="45725" marR="91450" marL="91450">
                    <a:solidFill>
                      <a:srgbClr val="F7EBD5"/>
                    </a:solidFill>
                  </a:tcPr>
                </a:tc>
              </a:tr>
              <a:tr h="370850">
                <a:tc>
                  <a:txBody>
                    <a:bodyPr/>
                    <a:lstStyle/>
                    <a:p>
                      <a:pPr indent="0" lvl="0" marL="0" marR="0" rtl="0" algn="ctr">
                        <a:lnSpc>
                          <a:spcPct val="100000"/>
                        </a:lnSpc>
                        <a:spcBef>
                          <a:spcPts val="0"/>
                        </a:spcBef>
                        <a:spcAft>
                          <a:spcPts val="0"/>
                        </a:spcAft>
                        <a:buNone/>
                      </a:pPr>
                      <a:r>
                        <a:rPr lang="en-US" sz="1400" u="none" cap="none" strike="noStrike"/>
                        <a:t>0</a:t>
                      </a:r>
                      <a:endParaRPr/>
                    </a:p>
                  </a:txBody>
                  <a:tcPr marT="45725" marB="45725" marR="91450" marL="91450">
                    <a:solidFill>
                      <a:srgbClr val="F7EBD5"/>
                    </a:solidFill>
                  </a:tcPr>
                </a:tc>
                <a:tc>
                  <a:txBody>
                    <a:bodyPr/>
                    <a:lstStyle/>
                    <a:p>
                      <a:pPr indent="0" lvl="0" marL="0" marR="0" rtl="0" algn="ctr">
                        <a:lnSpc>
                          <a:spcPct val="100000"/>
                        </a:lnSpc>
                        <a:spcBef>
                          <a:spcPts val="0"/>
                        </a:spcBef>
                        <a:spcAft>
                          <a:spcPts val="0"/>
                        </a:spcAft>
                        <a:buNone/>
                      </a:pPr>
                      <a:r>
                        <a:rPr lang="en-US" sz="1400" u="none" cap="none" strike="noStrike"/>
                        <a:t>0</a:t>
                      </a:r>
                      <a:endParaRPr/>
                    </a:p>
                  </a:txBody>
                  <a:tcPr marT="45725" marB="45725" marR="91450" marL="91450">
                    <a:solidFill>
                      <a:srgbClr val="F7EBD5"/>
                    </a:solidFill>
                  </a:tcPr>
                </a:tc>
                <a:tc>
                  <a:txBody>
                    <a:bodyPr/>
                    <a:lstStyle/>
                    <a:p>
                      <a:pPr indent="0" lvl="0" marL="0" marR="0" rtl="0" algn="ctr">
                        <a:lnSpc>
                          <a:spcPct val="100000"/>
                        </a:lnSpc>
                        <a:spcBef>
                          <a:spcPts val="0"/>
                        </a:spcBef>
                        <a:spcAft>
                          <a:spcPts val="0"/>
                        </a:spcAft>
                        <a:buNone/>
                      </a:pPr>
                      <a:r>
                        <a:rPr lang="en-US" sz="1400" u="none" cap="none" strike="noStrike"/>
                        <a:t>1</a:t>
                      </a:r>
                      <a:endParaRPr/>
                    </a:p>
                  </a:txBody>
                  <a:tcPr marT="45725" marB="45725" marR="91450" marL="91450">
                    <a:solidFill>
                      <a:srgbClr val="F7EBD5"/>
                    </a:solidFill>
                  </a:tcPr>
                </a:tc>
                <a:tc>
                  <a:txBody>
                    <a:bodyPr/>
                    <a:lstStyle/>
                    <a:p>
                      <a:pPr indent="0" lvl="0" marL="0" marR="0" rtl="0" algn="ctr">
                        <a:lnSpc>
                          <a:spcPct val="100000"/>
                        </a:lnSpc>
                        <a:spcBef>
                          <a:spcPts val="0"/>
                        </a:spcBef>
                        <a:spcAft>
                          <a:spcPts val="0"/>
                        </a:spcAft>
                        <a:buNone/>
                      </a:pPr>
                      <a:r>
                        <a:rPr lang="en-US" sz="1400" u="none" cap="none" strike="noStrike"/>
                        <a:t>0</a:t>
                      </a:r>
                      <a:endParaRPr/>
                    </a:p>
                  </a:txBody>
                  <a:tcPr marT="45725" marB="45725" marR="91450" marL="91450">
                    <a:solidFill>
                      <a:srgbClr val="F7EBD5"/>
                    </a:solidFill>
                  </a:tcPr>
                </a:tc>
              </a:tr>
              <a:tr h="370850">
                <a:tc>
                  <a:txBody>
                    <a:bodyPr/>
                    <a:lstStyle/>
                    <a:p>
                      <a:pPr indent="0" lvl="0" marL="0" marR="0" rtl="0" algn="ctr">
                        <a:lnSpc>
                          <a:spcPct val="100000"/>
                        </a:lnSpc>
                        <a:spcBef>
                          <a:spcPts val="0"/>
                        </a:spcBef>
                        <a:spcAft>
                          <a:spcPts val="0"/>
                        </a:spcAft>
                        <a:buNone/>
                      </a:pPr>
                      <a:r>
                        <a:rPr lang="en-US" sz="1400" u="none" cap="none" strike="noStrike"/>
                        <a:t>1</a:t>
                      </a:r>
                      <a:endParaRPr/>
                    </a:p>
                  </a:txBody>
                  <a:tcPr marT="45725" marB="45725" marR="91450" marL="91450">
                    <a:solidFill>
                      <a:srgbClr val="F7EBD5"/>
                    </a:solidFill>
                  </a:tcPr>
                </a:tc>
                <a:tc>
                  <a:txBody>
                    <a:bodyPr/>
                    <a:lstStyle/>
                    <a:p>
                      <a:pPr indent="0" lvl="0" marL="0" marR="0" rtl="0" algn="ctr">
                        <a:lnSpc>
                          <a:spcPct val="100000"/>
                        </a:lnSpc>
                        <a:spcBef>
                          <a:spcPts val="0"/>
                        </a:spcBef>
                        <a:spcAft>
                          <a:spcPts val="0"/>
                        </a:spcAft>
                        <a:buNone/>
                      </a:pPr>
                      <a:r>
                        <a:rPr lang="en-US" sz="1400" u="none" cap="none" strike="noStrike"/>
                        <a:t>0</a:t>
                      </a:r>
                      <a:endParaRPr/>
                    </a:p>
                  </a:txBody>
                  <a:tcPr marT="45725" marB="45725" marR="91450" marL="91450">
                    <a:solidFill>
                      <a:srgbClr val="F7EBD5"/>
                    </a:solidFill>
                  </a:tcPr>
                </a:tc>
                <a:tc>
                  <a:txBody>
                    <a:bodyPr/>
                    <a:lstStyle/>
                    <a:p>
                      <a:pPr indent="0" lvl="0" marL="0" marR="0" rtl="0" algn="ctr">
                        <a:lnSpc>
                          <a:spcPct val="100000"/>
                        </a:lnSpc>
                        <a:spcBef>
                          <a:spcPts val="0"/>
                        </a:spcBef>
                        <a:spcAft>
                          <a:spcPts val="0"/>
                        </a:spcAft>
                        <a:buNone/>
                      </a:pPr>
                      <a:r>
                        <a:rPr lang="en-US" sz="1400" u="none" cap="none" strike="noStrike"/>
                        <a:t>0</a:t>
                      </a:r>
                      <a:endParaRPr/>
                    </a:p>
                  </a:txBody>
                  <a:tcPr marT="45725" marB="45725" marR="91450" marL="91450">
                    <a:solidFill>
                      <a:srgbClr val="F7EBD5"/>
                    </a:solidFill>
                  </a:tcPr>
                </a:tc>
                <a:tc>
                  <a:txBody>
                    <a:bodyPr/>
                    <a:lstStyle/>
                    <a:p>
                      <a:pPr indent="0" lvl="0" marL="0" marR="0" rtl="0" algn="ctr">
                        <a:lnSpc>
                          <a:spcPct val="100000"/>
                        </a:lnSpc>
                        <a:spcBef>
                          <a:spcPts val="0"/>
                        </a:spcBef>
                        <a:spcAft>
                          <a:spcPts val="0"/>
                        </a:spcAft>
                        <a:buNone/>
                      </a:pPr>
                      <a:r>
                        <a:rPr lang="en-US" sz="1400" u="none" cap="none" strike="noStrike"/>
                        <a:t>0</a:t>
                      </a:r>
                      <a:endParaRPr/>
                    </a:p>
                  </a:txBody>
                  <a:tcPr marT="45725" marB="45725" marR="91450" marL="91450">
                    <a:solidFill>
                      <a:srgbClr val="F7EBD5"/>
                    </a:solidFill>
                  </a:tcPr>
                </a:tc>
              </a:tr>
            </a:tbl>
          </a:graphicData>
        </a:graphic>
      </p:graphicFrame>
      <p:sp>
        <p:nvSpPr>
          <p:cNvPr id="287" name="Google Shape;287;p42"/>
          <p:cNvSpPr txBox="1"/>
          <p:nvPr/>
        </p:nvSpPr>
        <p:spPr>
          <a:xfrm>
            <a:off x="843197" y="1098268"/>
            <a:ext cx="196371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FF0000"/>
                </a:solidFill>
                <a:latin typeface="Arial"/>
                <a:ea typeface="Arial"/>
                <a:cs typeface="Arial"/>
                <a:sym typeface="Arial"/>
              </a:rPr>
              <a:t>Binary Image </a:t>
            </a:r>
            <a:endParaRPr/>
          </a:p>
        </p:txBody>
      </p:sp>
      <p:sp>
        <p:nvSpPr>
          <p:cNvPr id="288" name="Google Shape;288;p42"/>
          <p:cNvSpPr txBox="1"/>
          <p:nvPr/>
        </p:nvSpPr>
        <p:spPr>
          <a:xfrm>
            <a:off x="963118" y="3009035"/>
            <a:ext cx="86193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FFC000"/>
                </a:solidFill>
                <a:latin typeface="Arial"/>
                <a:ea typeface="Arial"/>
                <a:cs typeface="Arial"/>
                <a:sym typeface="Arial"/>
              </a:rPr>
              <a:t>v={1}</a:t>
            </a:r>
            <a:endParaRPr/>
          </a:p>
        </p:txBody>
      </p:sp>
      <p:sp>
        <p:nvSpPr>
          <p:cNvPr id="289" name="Google Shape;289;p42"/>
          <p:cNvSpPr/>
          <p:nvPr/>
        </p:nvSpPr>
        <p:spPr>
          <a:xfrm>
            <a:off x="1686393" y="1815243"/>
            <a:ext cx="427219" cy="307777"/>
          </a:xfrm>
          <a:prstGeom prst="ellipse">
            <a:avLst/>
          </a:prstGeom>
          <a:noFill/>
          <a:ln cap="flat" cmpd="sng" w="25400">
            <a:solidFill>
              <a:srgbClr val="2A5E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90" name="Google Shape;290;p42"/>
          <p:cNvCxnSpPr/>
          <p:nvPr/>
        </p:nvCxnSpPr>
        <p:spPr>
          <a:xfrm>
            <a:off x="1900002" y="2044398"/>
            <a:ext cx="0" cy="234107"/>
          </a:xfrm>
          <a:prstGeom prst="straightConnector1">
            <a:avLst/>
          </a:prstGeom>
          <a:noFill/>
          <a:ln cap="flat" cmpd="sng" w="28575">
            <a:solidFill>
              <a:srgbClr val="FF0000"/>
            </a:solidFill>
            <a:prstDash val="solid"/>
            <a:round/>
            <a:headEnd len="sm" w="sm" type="none"/>
            <a:tailEnd len="med" w="med" type="triangle"/>
          </a:ln>
        </p:spPr>
      </p:cxnSp>
      <p:sp>
        <p:nvSpPr>
          <p:cNvPr id="291" name="Google Shape;291;p42"/>
          <p:cNvSpPr txBox="1"/>
          <p:nvPr/>
        </p:nvSpPr>
        <p:spPr>
          <a:xfrm>
            <a:off x="6122233" y="1098267"/>
            <a:ext cx="196371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FF0000"/>
                </a:solidFill>
                <a:latin typeface="Arial"/>
                <a:ea typeface="Arial"/>
                <a:cs typeface="Arial"/>
                <a:sym typeface="Arial"/>
              </a:rPr>
              <a:t>Gray Image </a:t>
            </a:r>
            <a:endParaRPr/>
          </a:p>
        </p:txBody>
      </p:sp>
      <p:graphicFrame>
        <p:nvGraphicFramePr>
          <p:cNvPr id="292" name="Google Shape;292;p42"/>
          <p:cNvGraphicFramePr/>
          <p:nvPr/>
        </p:nvGraphicFramePr>
        <p:xfrm>
          <a:off x="5687518" y="1459321"/>
          <a:ext cx="3000000" cy="3000000"/>
        </p:xfrm>
        <a:graphic>
          <a:graphicData uri="http://schemas.openxmlformats.org/drawingml/2006/table">
            <a:tbl>
              <a:tblPr bandRow="1" firstRow="1">
                <a:noFill/>
                <a:tableStyleId>{5AE9B450-B9C2-4A24-B19B-DC6771DC09DA}</a:tableStyleId>
              </a:tblPr>
              <a:tblGrid>
                <a:gridCol w="562450"/>
                <a:gridCol w="562450"/>
                <a:gridCol w="562450"/>
                <a:gridCol w="562450"/>
              </a:tblGrid>
              <a:tr h="370850">
                <a:tc>
                  <a:txBody>
                    <a:bodyPr/>
                    <a:lstStyle/>
                    <a:p>
                      <a:pPr indent="0" lvl="0" marL="0" marR="0" rtl="0" algn="ctr">
                        <a:lnSpc>
                          <a:spcPct val="100000"/>
                        </a:lnSpc>
                        <a:spcBef>
                          <a:spcPts val="0"/>
                        </a:spcBef>
                        <a:spcAft>
                          <a:spcPts val="0"/>
                        </a:spcAft>
                        <a:buNone/>
                      </a:pPr>
                      <a:r>
                        <a:rPr lang="en-US" sz="1400" u="none" cap="none" strike="noStrike"/>
                        <a:t>54</a:t>
                      </a:r>
                      <a:endParaRPr/>
                    </a:p>
                  </a:txBody>
                  <a:tcPr marT="45725" marB="45725" marR="91450" marL="91450">
                    <a:solidFill>
                      <a:srgbClr val="F7EBD5"/>
                    </a:solidFill>
                  </a:tcPr>
                </a:tc>
                <a:tc>
                  <a:txBody>
                    <a:bodyPr/>
                    <a:lstStyle/>
                    <a:p>
                      <a:pPr indent="0" lvl="0" marL="0" marR="0" rtl="0" algn="ctr">
                        <a:lnSpc>
                          <a:spcPct val="100000"/>
                        </a:lnSpc>
                        <a:spcBef>
                          <a:spcPts val="0"/>
                        </a:spcBef>
                        <a:spcAft>
                          <a:spcPts val="0"/>
                        </a:spcAft>
                        <a:buNone/>
                      </a:pPr>
                      <a:r>
                        <a:rPr lang="en-US" sz="1400" u="none" cap="none" strike="noStrike"/>
                        <a:t>10</a:t>
                      </a:r>
                      <a:endParaRPr/>
                    </a:p>
                  </a:txBody>
                  <a:tcPr marT="45725" marB="45725" marR="91450" marL="91450">
                    <a:solidFill>
                      <a:srgbClr val="F7EBD5"/>
                    </a:solidFill>
                  </a:tcPr>
                </a:tc>
                <a:tc>
                  <a:txBody>
                    <a:bodyPr/>
                    <a:lstStyle/>
                    <a:p>
                      <a:pPr indent="0" lvl="0" marL="0" marR="0" rtl="0" algn="ctr">
                        <a:lnSpc>
                          <a:spcPct val="100000"/>
                        </a:lnSpc>
                        <a:spcBef>
                          <a:spcPts val="0"/>
                        </a:spcBef>
                        <a:spcAft>
                          <a:spcPts val="0"/>
                        </a:spcAft>
                        <a:buNone/>
                      </a:pPr>
                      <a:r>
                        <a:rPr lang="en-US" sz="1400" u="none" cap="none" strike="noStrike"/>
                        <a:t>100</a:t>
                      </a:r>
                      <a:endParaRPr/>
                    </a:p>
                  </a:txBody>
                  <a:tcPr marT="45725" marB="45725" marR="91450" marL="91450">
                    <a:solidFill>
                      <a:srgbClr val="F7EBD5"/>
                    </a:solidFill>
                  </a:tcPr>
                </a:tc>
                <a:tc>
                  <a:txBody>
                    <a:bodyPr/>
                    <a:lstStyle/>
                    <a:p>
                      <a:pPr indent="0" lvl="0" marL="0" marR="0" rtl="0" algn="ctr">
                        <a:lnSpc>
                          <a:spcPct val="100000"/>
                        </a:lnSpc>
                        <a:spcBef>
                          <a:spcPts val="0"/>
                        </a:spcBef>
                        <a:spcAft>
                          <a:spcPts val="0"/>
                        </a:spcAft>
                        <a:buNone/>
                      </a:pPr>
                      <a:r>
                        <a:rPr lang="en-US" sz="1400" u="none" cap="none" strike="noStrike"/>
                        <a:t>8</a:t>
                      </a:r>
                      <a:endParaRPr/>
                    </a:p>
                  </a:txBody>
                  <a:tcPr marT="45725" marB="45725" marR="91450" marL="91450">
                    <a:solidFill>
                      <a:srgbClr val="F7EBD5"/>
                    </a:solidFill>
                  </a:tcPr>
                </a:tc>
              </a:tr>
              <a:tr h="370850">
                <a:tc>
                  <a:txBody>
                    <a:bodyPr/>
                    <a:lstStyle/>
                    <a:p>
                      <a:pPr indent="0" lvl="0" marL="0" marR="0" rtl="0" algn="ctr">
                        <a:lnSpc>
                          <a:spcPct val="100000"/>
                        </a:lnSpc>
                        <a:spcBef>
                          <a:spcPts val="0"/>
                        </a:spcBef>
                        <a:spcAft>
                          <a:spcPts val="0"/>
                        </a:spcAft>
                        <a:buNone/>
                      </a:pPr>
                      <a:r>
                        <a:rPr lang="en-US" sz="1400" u="none" cap="none" strike="noStrike"/>
                        <a:t>81</a:t>
                      </a:r>
                      <a:endParaRPr/>
                    </a:p>
                  </a:txBody>
                  <a:tcPr marT="45725" marB="45725" marR="91450" marL="91450">
                    <a:solidFill>
                      <a:srgbClr val="F7EBD5"/>
                    </a:solidFill>
                  </a:tcPr>
                </a:tc>
                <a:tc>
                  <a:txBody>
                    <a:bodyPr/>
                    <a:lstStyle/>
                    <a:p>
                      <a:pPr indent="0" lvl="0" marL="0" marR="0" rtl="0" algn="ctr">
                        <a:lnSpc>
                          <a:spcPct val="100000"/>
                        </a:lnSpc>
                        <a:spcBef>
                          <a:spcPts val="0"/>
                        </a:spcBef>
                        <a:spcAft>
                          <a:spcPts val="0"/>
                        </a:spcAft>
                        <a:buNone/>
                      </a:pPr>
                      <a:r>
                        <a:rPr lang="en-US" sz="1400" u="none" cap="none" strike="noStrike"/>
                        <a:t>150</a:t>
                      </a:r>
                      <a:endParaRPr/>
                    </a:p>
                  </a:txBody>
                  <a:tcPr marT="45725" marB="45725" marR="91450" marL="91450">
                    <a:solidFill>
                      <a:srgbClr val="F7EBD5"/>
                    </a:solidFill>
                  </a:tcPr>
                </a:tc>
                <a:tc>
                  <a:txBody>
                    <a:bodyPr/>
                    <a:lstStyle/>
                    <a:p>
                      <a:pPr indent="0" lvl="0" marL="0" marR="0" rtl="0" algn="ctr">
                        <a:lnSpc>
                          <a:spcPct val="100000"/>
                        </a:lnSpc>
                        <a:spcBef>
                          <a:spcPts val="0"/>
                        </a:spcBef>
                        <a:spcAft>
                          <a:spcPts val="0"/>
                        </a:spcAft>
                        <a:buNone/>
                      </a:pPr>
                      <a:r>
                        <a:rPr lang="en-US" sz="1400" u="none" cap="none" strike="noStrike"/>
                        <a:t>2</a:t>
                      </a:r>
                      <a:endParaRPr/>
                    </a:p>
                  </a:txBody>
                  <a:tcPr marT="45725" marB="45725" marR="91450" marL="91450">
                    <a:solidFill>
                      <a:srgbClr val="F7EBD5"/>
                    </a:solidFill>
                  </a:tcPr>
                </a:tc>
                <a:tc>
                  <a:txBody>
                    <a:bodyPr/>
                    <a:lstStyle/>
                    <a:p>
                      <a:pPr indent="0" lvl="0" marL="0" marR="0" rtl="0" algn="ctr">
                        <a:lnSpc>
                          <a:spcPct val="100000"/>
                        </a:lnSpc>
                        <a:spcBef>
                          <a:spcPts val="0"/>
                        </a:spcBef>
                        <a:spcAft>
                          <a:spcPts val="0"/>
                        </a:spcAft>
                        <a:buNone/>
                      </a:pPr>
                      <a:r>
                        <a:rPr lang="en-US" sz="1400" u="none" cap="none" strike="noStrike"/>
                        <a:t>34</a:t>
                      </a:r>
                      <a:endParaRPr/>
                    </a:p>
                  </a:txBody>
                  <a:tcPr marT="45725" marB="45725" marR="91450" marL="91450">
                    <a:solidFill>
                      <a:srgbClr val="F7EBD5"/>
                    </a:solidFill>
                  </a:tcPr>
                </a:tc>
              </a:tr>
              <a:tr h="370850">
                <a:tc>
                  <a:txBody>
                    <a:bodyPr/>
                    <a:lstStyle/>
                    <a:p>
                      <a:pPr indent="0" lvl="0" marL="0" marR="0" rtl="0" algn="ctr">
                        <a:lnSpc>
                          <a:spcPct val="100000"/>
                        </a:lnSpc>
                        <a:spcBef>
                          <a:spcPts val="0"/>
                        </a:spcBef>
                        <a:spcAft>
                          <a:spcPts val="0"/>
                        </a:spcAft>
                        <a:buNone/>
                      </a:pPr>
                      <a:r>
                        <a:rPr lang="en-US" sz="1400" u="none" cap="none" strike="noStrike"/>
                        <a:t>200</a:t>
                      </a:r>
                      <a:endParaRPr/>
                    </a:p>
                  </a:txBody>
                  <a:tcPr marT="45725" marB="45725" marR="91450" marL="91450">
                    <a:solidFill>
                      <a:srgbClr val="F7EBD5"/>
                    </a:solidFill>
                  </a:tcPr>
                </a:tc>
                <a:tc>
                  <a:txBody>
                    <a:bodyPr/>
                    <a:lstStyle/>
                    <a:p>
                      <a:pPr indent="0" lvl="0" marL="0" marR="0" rtl="0" algn="ctr">
                        <a:lnSpc>
                          <a:spcPct val="100000"/>
                        </a:lnSpc>
                        <a:spcBef>
                          <a:spcPts val="0"/>
                        </a:spcBef>
                        <a:spcAft>
                          <a:spcPts val="0"/>
                        </a:spcAft>
                        <a:buNone/>
                      </a:pPr>
                      <a:r>
                        <a:rPr lang="en-US" sz="1400" u="none" cap="none" strike="noStrike"/>
                        <a:t>201</a:t>
                      </a:r>
                      <a:endParaRPr/>
                    </a:p>
                  </a:txBody>
                  <a:tcPr marT="45725" marB="45725" marR="91450" marL="91450">
                    <a:solidFill>
                      <a:srgbClr val="F7EBD5"/>
                    </a:solidFill>
                  </a:tcPr>
                </a:tc>
                <a:tc>
                  <a:txBody>
                    <a:bodyPr/>
                    <a:lstStyle/>
                    <a:p>
                      <a:pPr indent="0" lvl="0" marL="0" marR="0" rtl="0" algn="ctr">
                        <a:lnSpc>
                          <a:spcPct val="100000"/>
                        </a:lnSpc>
                        <a:spcBef>
                          <a:spcPts val="0"/>
                        </a:spcBef>
                        <a:spcAft>
                          <a:spcPts val="0"/>
                        </a:spcAft>
                        <a:buNone/>
                      </a:pPr>
                      <a:r>
                        <a:rPr lang="en-US" sz="1400" u="none" cap="none" strike="noStrike"/>
                        <a:t>3</a:t>
                      </a:r>
                      <a:endParaRPr/>
                    </a:p>
                  </a:txBody>
                  <a:tcPr marT="45725" marB="45725" marR="91450" marL="91450">
                    <a:solidFill>
                      <a:srgbClr val="F7EBD5"/>
                    </a:solidFill>
                  </a:tcPr>
                </a:tc>
                <a:tc>
                  <a:txBody>
                    <a:bodyPr/>
                    <a:lstStyle/>
                    <a:p>
                      <a:pPr indent="0" lvl="0" marL="0" marR="0" rtl="0" algn="ctr">
                        <a:lnSpc>
                          <a:spcPct val="100000"/>
                        </a:lnSpc>
                        <a:spcBef>
                          <a:spcPts val="0"/>
                        </a:spcBef>
                        <a:spcAft>
                          <a:spcPts val="0"/>
                        </a:spcAft>
                        <a:buNone/>
                      </a:pPr>
                      <a:r>
                        <a:rPr lang="en-US" sz="1400" u="none" cap="none" strike="noStrike"/>
                        <a:t>45</a:t>
                      </a:r>
                      <a:endParaRPr/>
                    </a:p>
                  </a:txBody>
                  <a:tcPr marT="45725" marB="45725" marR="91450" marL="91450">
                    <a:solidFill>
                      <a:srgbClr val="F7EBD5"/>
                    </a:solidFill>
                  </a:tcPr>
                </a:tc>
              </a:tr>
              <a:tr h="370850">
                <a:tc>
                  <a:txBody>
                    <a:bodyPr/>
                    <a:lstStyle/>
                    <a:p>
                      <a:pPr indent="0" lvl="0" marL="0" marR="0" rtl="0" algn="ctr">
                        <a:lnSpc>
                          <a:spcPct val="100000"/>
                        </a:lnSpc>
                        <a:spcBef>
                          <a:spcPts val="0"/>
                        </a:spcBef>
                        <a:spcAft>
                          <a:spcPts val="0"/>
                        </a:spcAft>
                        <a:buNone/>
                      </a:pPr>
                      <a:r>
                        <a:rPr lang="en-US" sz="1400" u="none" cap="none" strike="noStrike"/>
                        <a:t>7</a:t>
                      </a:r>
                      <a:endParaRPr/>
                    </a:p>
                  </a:txBody>
                  <a:tcPr marT="45725" marB="45725" marR="91450" marL="91450">
                    <a:solidFill>
                      <a:srgbClr val="F7EBD5"/>
                    </a:solidFill>
                  </a:tcPr>
                </a:tc>
                <a:tc>
                  <a:txBody>
                    <a:bodyPr/>
                    <a:lstStyle/>
                    <a:p>
                      <a:pPr indent="0" lvl="0" marL="0" marR="0" rtl="0" algn="ctr">
                        <a:lnSpc>
                          <a:spcPct val="100000"/>
                        </a:lnSpc>
                        <a:spcBef>
                          <a:spcPts val="0"/>
                        </a:spcBef>
                        <a:spcAft>
                          <a:spcPts val="0"/>
                        </a:spcAft>
                        <a:buNone/>
                      </a:pPr>
                      <a:r>
                        <a:rPr lang="en-US" sz="1400" u="none" cap="none" strike="noStrike"/>
                        <a:t>70</a:t>
                      </a:r>
                      <a:endParaRPr/>
                    </a:p>
                  </a:txBody>
                  <a:tcPr marT="45725" marB="45725" marR="91450" marL="91450">
                    <a:solidFill>
                      <a:srgbClr val="F7EBD5"/>
                    </a:solidFill>
                  </a:tcPr>
                </a:tc>
                <a:tc>
                  <a:txBody>
                    <a:bodyPr/>
                    <a:lstStyle/>
                    <a:p>
                      <a:pPr indent="0" lvl="0" marL="0" marR="0" rtl="0" algn="ctr">
                        <a:lnSpc>
                          <a:spcPct val="100000"/>
                        </a:lnSpc>
                        <a:spcBef>
                          <a:spcPts val="0"/>
                        </a:spcBef>
                        <a:spcAft>
                          <a:spcPts val="0"/>
                        </a:spcAft>
                        <a:buNone/>
                      </a:pPr>
                      <a:r>
                        <a:rPr lang="en-US" sz="1400" u="none" cap="none" strike="noStrike"/>
                        <a:t>147</a:t>
                      </a:r>
                      <a:endParaRPr/>
                    </a:p>
                  </a:txBody>
                  <a:tcPr marT="45725" marB="45725" marR="91450" marL="91450">
                    <a:solidFill>
                      <a:srgbClr val="F7EBD5"/>
                    </a:solidFill>
                  </a:tcPr>
                </a:tc>
                <a:tc>
                  <a:txBody>
                    <a:bodyPr/>
                    <a:lstStyle/>
                    <a:p>
                      <a:pPr indent="0" lvl="0" marL="0" marR="0" rtl="0" algn="ctr">
                        <a:lnSpc>
                          <a:spcPct val="100000"/>
                        </a:lnSpc>
                        <a:spcBef>
                          <a:spcPts val="0"/>
                        </a:spcBef>
                        <a:spcAft>
                          <a:spcPts val="0"/>
                        </a:spcAft>
                        <a:buNone/>
                      </a:pPr>
                      <a:r>
                        <a:rPr lang="en-US" sz="1400" u="none" cap="none" strike="noStrike"/>
                        <a:t>56</a:t>
                      </a:r>
                      <a:endParaRPr/>
                    </a:p>
                  </a:txBody>
                  <a:tcPr marT="45725" marB="45725" marR="91450" marL="91450">
                    <a:solidFill>
                      <a:srgbClr val="F7EBD5"/>
                    </a:solidFill>
                  </a:tcPr>
                </a:tc>
              </a:tr>
            </a:tbl>
          </a:graphicData>
        </a:graphic>
      </p:graphicFrame>
      <p:sp>
        <p:nvSpPr>
          <p:cNvPr id="293" name="Google Shape;293;p42"/>
          <p:cNvSpPr txBox="1"/>
          <p:nvPr/>
        </p:nvSpPr>
        <p:spPr>
          <a:xfrm>
            <a:off x="5922988" y="2980966"/>
            <a:ext cx="23622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FFC000"/>
                </a:solidFill>
                <a:latin typeface="Arial"/>
                <a:ea typeface="Arial"/>
                <a:cs typeface="Arial"/>
                <a:sym typeface="Arial"/>
              </a:rPr>
              <a:t>v={1,2,3,4,5,6,7,8,9,10}</a:t>
            </a:r>
            <a:endParaRPr/>
          </a:p>
        </p:txBody>
      </p:sp>
      <p:sp>
        <p:nvSpPr>
          <p:cNvPr id="294" name="Google Shape;294;p42"/>
          <p:cNvSpPr/>
          <p:nvPr/>
        </p:nvSpPr>
        <p:spPr>
          <a:xfrm>
            <a:off x="6921709" y="1885013"/>
            <a:ext cx="427219" cy="217357"/>
          </a:xfrm>
          <a:prstGeom prst="ellipse">
            <a:avLst/>
          </a:prstGeom>
          <a:noFill/>
          <a:ln cap="flat" cmpd="sng" w="25400">
            <a:solidFill>
              <a:srgbClr val="2A5E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295" name="Google Shape;295;p42"/>
          <p:cNvCxnSpPr/>
          <p:nvPr/>
        </p:nvCxnSpPr>
        <p:spPr>
          <a:xfrm flipH="1">
            <a:off x="7081603" y="2097346"/>
            <a:ext cx="1" cy="252519"/>
          </a:xfrm>
          <a:prstGeom prst="straightConnector1">
            <a:avLst/>
          </a:prstGeom>
          <a:noFill/>
          <a:ln cap="flat" cmpd="sng" w="19050">
            <a:solidFill>
              <a:srgbClr val="FF0000"/>
            </a:solidFill>
            <a:prstDash val="solid"/>
            <a:round/>
            <a:headEnd len="sm" w="sm" type="none"/>
            <a:tailEnd len="med" w="med" type="triangle"/>
          </a:ln>
        </p:spPr>
      </p:cxnSp>
      <p:cxnSp>
        <p:nvCxnSpPr>
          <p:cNvPr id="296" name="Google Shape;296;p42"/>
          <p:cNvCxnSpPr/>
          <p:nvPr/>
        </p:nvCxnSpPr>
        <p:spPr>
          <a:xfrm flipH="1" rot="10800000">
            <a:off x="2030433" y="1570647"/>
            <a:ext cx="377360" cy="286349"/>
          </a:xfrm>
          <a:prstGeom prst="straightConnector1">
            <a:avLst/>
          </a:prstGeom>
          <a:noFill/>
          <a:ln cap="flat" cmpd="sng" w="28575">
            <a:solidFill>
              <a:srgbClr val="FF0000"/>
            </a:solidFill>
            <a:prstDash val="solid"/>
            <a:round/>
            <a:headEnd len="sm" w="sm" type="none"/>
            <a:tailEnd len="med" w="med" type="triangle"/>
          </a:ln>
        </p:spPr>
      </p:cxnSp>
      <p:cxnSp>
        <p:nvCxnSpPr>
          <p:cNvPr id="297" name="Google Shape;297;p42"/>
          <p:cNvCxnSpPr>
            <a:stCxn id="294" idx="7"/>
          </p:cNvCxnSpPr>
          <p:nvPr/>
        </p:nvCxnSpPr>
        <p:spPr>
          <a:xfrm flipH="1" rot="10800000">
            <a:off x="7286363" y="1570644"/>
            <a:ext cx="313800" cy="346200"/>
          </a:xfrm>
          <a:prstGeom prst="straightConnector1">
            <a:avLst/>
          </a:prstGeom>
          <a:noFill/>
          <a:ln cap="flat" cmpd="sng" w="28575">
            <a:solidFill>
              <a:srgbClr val="FF0000"/>
            </a:solidFill>
            <a:prstDash val="solid"/>
            <a:round/>
            <a:headEnd len="sm" w="sm" type="none"/>
            <a:tailEnd len="med" w="med" type="triangle"/>
          </a:ln>
        </p:spPr>
      </p:cxnSp>
      <p:cxnSp>
        <p:nvCxnSpPr>
          <p:cNvPr id="298" name="Google Shape;298;p42"/>
          <p:cNvCxnSpPr/>
          <p:nvPr/>
        </p:nvCxnSpPr>
        <p:spPr>
          <a:xfrm rot="10800000">
            <a:off x="6588177" y="1713821"/>
            <a:ext cx="333532" cy="203023"/>
          </a:xfrm>
          <a:prstGeom prst="straightConnector1">
            <a:avLst/>
          </a:prstGeom>
          <a:noFill/>
          <a:ln cap="flat" cmpd="sng" w="19050">
            <a:solidFill>
              <a:srgbClr val="FF0000"/>
            </a:solidFill>
            <a:prstDash val="solid"/>
            <a:round/>
            <a:headEnd len="sm" w="sm" type="none"/>
            <a:tailEnd len="med" w="med" type="triangle"/>
          </a:ln>
        </p:spPr>
      </p:cxnSp>
      <p:cxnSp>
        <p:nvCxnSpPr>
          <p:cNvPr id="299" name="Google Shape;299;p42"/>
          <p:cNvCxnSpPr/>
          <p:nvPr/>
        </p:nvCxnSpPr>
        <p:spPr>
          <a:xfrm rot="10800000">
            <a:off x="1359260" y="1616044"/>
            <a:ext cx="376992" cy="199199"/>
          </a:xfrm>
          <a:prstGeom prst="straightConnector1">
            <a:avLst/>
          </a:prstGeom>
          <a:noFill/>
          <a:ln cap="flat" cmpd="sng" w="19050">
            <a:solidFill>
              <a:srgbClr val="FF0000"/>
            </a:solidFill>
            <a:prstDash val="solid"/>
            <a:round/>
            <a:headEnd len="sm" w="sm" type="none"/>
            <a:tailEnd len="med" w="med" type="triangle"/>
          </a:ln>
        </p:spPr>
      </p:cxnSp>
      <p:sp>
        <p:nvSpPr>
          <p:cNvPr id="300" name="Google Shape;300;p42"/>
          <p:cNvSpPr txBox="1"/>
          <p:nvPr/>
        </p:nvSpPr>
        <p:spPr>
          <a:xfrm>
            <a:off x="483433" y="2487555"/>
            <a:ext cx="479685"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FF0000"/>
                </a:solidFill>
                <a:latin typeface="Arial"/>
                <a:ea typeface="Arial"/>
                <a:cs typeface="Arial"/>
                <a:sym typeface="Arial"/>
              </a:rPr>
              <a:t> x</a:t>
            </a:r>
            <a:endParaRPr/>
          </a:p>
        </p:txBody>
      </p:sp>
      <p:sp>
        <p:nvSpPr>
          <p:cNvPr id="301" name="Google Shape;301;p42"/>
          <p:cNvSpPr txBox="1"/>
          <p:nvPr/>
        </p:nvSpPr>
        <p:spPr>
          <a:xfrm>
            <a:off x="5668779" y="2467772"/>
            <a:ext cx="479685"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FF0000"/>
                </a:solidFill>
                <a:latin typeface="Arial"/>
                <a:ea typeface="Arial"/>
                <a:cs typeface="Arial"/>
                <a:sym typeface="Arial"/>
              </a:rPr>
              <a:t> x</a:t>
            </a:r>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1">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3"/>
          <p:cNvSpPr txBox="1"/>
          <p:nvPr/>
        </p:nvSpPr>
        <p:spPr>
          <a:xfrm>
            <a:off x="412230" y="194872"/>
            <a:ext cx="2825646"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FFC000"/>
                </a:solidFill>
                <a:latin typeface="Times New Roman"/>
                <a:ea typeface="Times New Roman"/>
                <a:cs typeface="Times New Roman"/>
                <a:sym typeface="Times New Roman"/>
              </a:rPr>
              <a:t>m adjacency </a:t>
            </a:r>
            <a:endParaRPr/>
          </a:p>
        </p:txBody>
      </p:sp>
      <p:sp>
        <p:nvSpPr>
          <p:cNvPr id="307" name="Google Shape;307;p43"/>
          <p:cNvSpPr txBox="1"/>
          <p:nvPr/>
        </p:nvSpPr>
        <p:spPr>
          <a:xfrm>
            <a:off x="550888" y="1060793"/>
            <a:ext cx="196371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FF0000"/>
                </a:solidFill>
                <a:latin typeface="Arial"/>
                <a:ea typeface="Arial"/>
                <a:cs typeface="Arial"/>
                <a:sym typeface="Arial"/>
              </a:rPr>
              <a:t>Binary Image </a:t>
            </a:r>
            <a:endParaRPr/>
          </a:p>
        </p:txBody>
      </p:sp>
      <p:sp>
        <p:nvSpPr>
          <p:cNvPr id="308" name="Google Shape;308;p43"/>
          <p:cNvSpPr txBox="1"/>
          <p:nvPr/>
        </p:nvSpPr>
        <p:spPr>
          <a:xfrm>
            <a:off x="963118" y="3009035"/>
            <a:ext cx="86193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FFC000"/>
                </a:solidFill>
                <a:latin typeface="Arial"/>
                <a:ea typeface="Arial"/>
                <a:cs typeface="Arial"/>
                <a:sym typeface="Arial"/>
              </a:rPr>
              <a:t>v={1}</a:t>
            </a:r>
            <a:endParaRPr/>
          </a:p>
        </p:txBody>
      </p:sp>
      <p:graphicFrame>
        <p:nvGraphicFramePr>
          <p:cNvPr id="309" name="Google Shape;309;p43"/>
          <p:cNvGraphicFramePr/>
          <p:nvPr/>
        </p:nvGraphicFramePr>
        <p:xfrm>
          <a:off x="612098" y="1441210"/>
          <a:ext cx="3000000" cy="3000000"/>
        </p:xfrm>
        <a:graphic>
          <a:graphicData uri="http://schemas.openxmlformats.org/drawingml/2006/table">
            <a:tbl>
              <a:tblPr bandRow="1" firstRow="1">
                <a:noFill/>
                <a:tableStyleId>{5AE9B450-B9C2-4A24-B19B-DC6771DC09DA}</a:tableStyleId>
              </a:tblPr>
              <a:tblGrid>
                <a:gridCol w="613775"/>
                <a:gridCol w="613775"/>
                <a:gridCol w="613775"/>
              </a:tblGrid>
              <a:tr h="370850">
                <a:tc>
                  <a:txBody>
                    <a:bodyPr/>
                    <a:lstStyle/>
                    <a:p>
                      <a:pPr indent="0" lvl="0" marL="0" marR="0" rtl="0" algn="ctr">
                        <a:lnSpc>
                          <a:spcPct val="100000"/>
                        </a:lnSpc>
                        <a:spcBef>
                          <a:spcPts val="0"/>
                        </a:spcBef>
                        <a:spcAft>
                          <a:spcPts val="0"/>
                        </a:spcAft>
                        <a:buNone/>
                      </a:pPr>
                      <a:r>
                        <a:rPr b="1" lang="en-US" sz="1400" u="none" cap="none" strike="noStrike"/>
                        <a:t>0</a:t>
                      </a:r>
                      <a:endParaRPr/>
                    </a:p>
                  </a:txBody>
                  <a:tcPr marT="45725" marB="45725" marR="91450" marL="91450">
                    <a:solidFill>
                      <a:schemeClr val="lt1"/>
                    </a:solidFill>
                  </a:tcPr>
                </a:tc>
                <a:tc>
                  <a:txBody>
                    <a:bodyPr/>
                    <a:lstStyle/>
                    <a:p>
                      <a:pPr indent="0" lvl="0" marL="0" marR="0" rtl="0" algn="ctr">
                        <a:lnSpc>
                          <a:spcPct val="100000"/>
                        </a:lnSpc>
                        <a:spcBef>
                          <a:spcPts val="0"/>
                        </a:spcBef>
                        <a:spcAft>
                          <a:spcPts val="0"/>
                        </a:spcAft>
                        <a:buNone/>
                      </a:pPr>
                      <a:r>
                        <a:rPr b="1" lang="en-US" sz="1400" u="none" cap="none" strike="noStrike"/>
                        <a:t>1</a:t>
                      </a:r>
                      <a:endParaRPr/>
                    </a:p>
                  </a:txBody>
                  <a:tcPr marT="45725" marB="45725" marR="91450" marL="91450">
                    <a:solidFill>
                      <a:schemeClr val="lt1"/>
                    </a:solidFill>
                  </a:tcPr>
                </a:tc>
                <a:tc>
                  <a:txBody>
                    <a:bodyPr/>
                    <a:lstStyle/>
                    <a:p>
                      <a:pPr indent="0" lvl="0" marL="0" marR="0" rtl="0" algn="ctr">
                        <a:lnSpc>
                          <a:spcPct val="100000"/>
                        </a:lnSpc>
                        <a:spcBef>
                          <a:spcPts val="0"/>
                        </a:spcBef>
                        <a:spcAft>
                          <a:spcPts val="0"/>
                        </a:spcAft>
                        <a:buNone/>
                      </a:pPr>
                      <a:r>
                        <a:rPr b="1" lang="en-US" sz="1400" u="none" cap="none" strike="noStrike"/>
                        <a:t>1</a:t>
                      </a:r>
                      <a:endParaRPr/>
                    </a:p>
                  </a:txBody>
                  <a:tcPr marT="45725" marB="45725" marR="91450" marL="91450">
                    <a:solidFill>
                      <a:schemeClr val="lt1"/>
                    </a:solidFill>
                  </a:tcPr>
                </a:tc>
              </a:tr>
              <a:tr h="370850">
                <a:tc>
                  <a:txBody>
                    <a:bodyPr/>
                    <a:lstStyle/>
                    <a:p>
                      <a:pPr indent="0" lvl="0" marL="0" marR="0" rtl="0" algn="ctr">
                        <a:lnSpc>
                          <a:spcPct val="100000"/>
                        </a:lnSpc>
                        <a:spcBef>
                          <a:spcPts val="0"/>
                        </a:spcBef>
                        <a:spcAft>
                          <a:spcPts val="0"/>
                        </a:spcAft>
                        <a:buNone/>
                      </a:pPr>
                      <a:r>
                        <a:rPr b="1" lang="en-US" sz="1400" u="none" cap="none" strike="noStrike"/>
                        <a:t>0</a:t>
                      </a:r>
                      <a:endParaRPr/>
                    </a:p>
                  </a:txBody>
                  <a:tcPr marT="45725" marB="45725" marR="91450" marL="91450">
                    <a:solidFill>
                      <a:schemeClr val="lt1"/>
                    </a:solidFill>
                  </a:tcPr>
                </a:tc>
                <a:tc>
                  <a:txBody>
                    <a:bodyPr/>
                    <a:lstStyle/>
                    <a:p>
                      <a:pPr indent="0" lvl="0" marL="0" marR="0" rtl="0" algn="ctr">
                        <a:lnSpc>
                          <a:spcPct val="100000"/>
                        </a:lnSpc>
                        <a:spcBef>
                          <a:spcPts val="0"/>
                        </a:spcBef>
                        <a:spcAft>
                          <a:spcPts val="0"/>
                        </a:spcAft>
                        <a:buNone/>
                      </a:pPr>
                      <a:r>
                        <a:rPr b="1" lang="en-US" sz="1400" u="none" cap="none" strike="noStrike"/>
                        <a:t>1</a:t>
                      </a:r>
                      <a:endParaRPr/>
                    </a:p>
                  </a:txBody>
                  <a:tcPr marT="45725" marB="45725" marR="91450" marL="91450">
                    <a:solidFill>
                      <a:schemeClr val="lt1"/>
                    </a:solidFill>
                  </a:tcPr>
                </a:tc>
                <a:tc>
                  <a:txBody>
                    <a:bodyPr/>
                    <a:lstStyle/>
                    <a:p>
                      <a:pPr indent="0" lvl="0" marL="0" marR="0" rtl="0" algn="ctr">
                        <a:lnSpc>
                          <a:spcPct val="100000"/>
                        </a:lnSpc>
                        <a:spcBef>
                          <a:spcPts val="0"/>
                        </a:spcBef>
                        <a:spcAft>
                          <a:spcPts val="0"/>
                        </a:spcAft>
                        <a:buNone/>
                      </a:pPr>
                      <a:r>
                        <a:rPr b="1" lang="en-US" sz="1400" u="none" cap="none" strike="noStrike"/>
                        <a:t>0</a:t>
                      </a:r>
                      <a:endParaRPr/>
                    </a:p>
                  </a:txBody>
                  <a:tcPr marT="45725" marB="45725" marR="91450" marL="91450">
                    <a:solidFill>
                      <a:schemeClr val="lt1"/>
                    </a:solidFill>
                  </a:tcPr>
                </a:tc>
              </a:tr>
              <a:tr h="177800">
                <a:tc>
                  <a:txBody>
                    <a:bodyPr/>
                    <a:lstStyle/>
                    <a:p>
                      <a:pPr indent="0" lvl="0" marL="0" marR="0" rtl="0" algn="ctr">
                        <a:lnSpc>
                          <a:spcPct val="100000"/>
                        </a:lnSpc>
                        <a:spcBef>
                          <a:spcPts val="0"/>
                        </a:spcBef>
                        <a:spcAft>
                          <a:spcPts val="0"/>
                        </a:spcAft>
                        <a:buNone/>
                      </a:pPr>
                      <a:r>
                        <a:rPr b="1" lang="en-US" sz="1400" u="none" cap="none" strike="noStrike"/>
                        <a:t>0</a:t>
                      </a:r>
                      <a:endParaRPr/>
                    </a:p>
                  </a:txBody>
                  <a:tcPr marT="45725" marB="45725" marR="91450" marL="91450">
                    <a:solidFill>
                      <a:schemeClr val="lt1"/>
                    </a:solidFill>
                  </a:tcPr>
                </a:tc>
                <a:tc>
                  <a:txBody>
                    <a:bodyPr/>
                    <a:lstStyle/>
                    <a:p>
                      <a:pPr indent="0" lvl="0" marL="0" marR="0" rtl="0" algn="ctr">
                        <a:lnSpc>
                          <a:spcPct val="100000"/>
                        </a:lnSpc>
                        <a:spcBef>
                          <a:spcPts val="0"/>
                        </a:spcBef>
                        <a:spcAft>
                          <a:spcPts val="0"/>
                        </a:spcAft>
                        <a:buNone/>
                      </a:pPr>
                      <a:r>
                        <a:rPr b="1" lang="en-US" sz="1400" u="none" cap="none" strike="noStrike"/>
                        <a:t>0</a:t>
                      </a:r>
                      <a:endParaRPr/>
                    </a:p>
                  </a:txBody>
                  <a:tcPr marT="45725" marB="45725" marR="91450" marL="91450">
                    <a:solidFill>
                      <a:schemeClr val="lt1"/>
                    </a:solidFill>
                  </a:tcPr>
                </a:tc>
                <a:tc>
                  <a:txBody>
                    <a:bodyPr/>
                    <a:lstStyle/>
                    <a:p>
                      <a:pPr indent="0" lvl="0" marL="0" marR="0" rtl="0" algn="ctr">
                        <a:lnSpc>
                          <a:spcPct val="100000"/>
                        </a:lnSpc>
                        <a:spcBef>
                          <a:spcPts val="0"/>
                        </a:spcBef>
                        <a:spcAft>
                          <a:spcPts val="0"/>
                        </a:spcAft>
                        <a:buNone/>
                      </a:pPr>
                      <a:r>
                        <a:rPr b="1" lang="en-US" sz="1400" u="none" cap="none" strike="noStrike"/>
                        <a:t>1</a:t>
                      </a:r>
                      <a:endParaRPr/>
                    </a:p>
                  </a:txBody>
                  <a:tcPr marT="45725" marB="45725" marR="91450" marL="91450">
                    <a:solidFill>
                      <a:schemeClr val="lt1"/>
                    </a:solidFill>
                  </a:tcPr>
                </a:tc>
              </a:tr>
            </a:tbl>
          </a:graphicData>
        </a:graphic>
      </p:graphicFrame>
      <p:sp>
        <p:nvSpPr>
          <p:cNvPr id="310" name="Google Shape;310;p43"/>
          <p:cNvSpPr/>
          <p:nvPr/>
        </p:nvSpPr>
        <p:spPr>
          <a:xfrm>
            <a:off x="1317258" y="1852024"/>
            <a:ext cx="430967" cy="224852"/>
          </a:xfrm>
          <a:prstGeom prst="ellipse">
            <a:avLst/>
          </a:prstGeom>
          <a:noFill/>
          <a:ln cap="flat" cmpd="sng" w="25400">
            <a:solidFill>
              <a:srgbClr val="2A5E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311" name="Google Shape;311;p43"/>
          <p:cNvCxnSpPr/>
          <p:nvPr/>
        </p:nvCxnSpPr>
        <p:spPr>
          <a:xfrm>
            <a:off x="1611443" y="2076876"/>
            <a:ext cx="464695" cy="276580"/>
          </a:xfrm>
          <a:prstGeom prst="straightConnector1">
            <a:avLst/>
          </a:prstGeom>
          <a:noFill/>
          <a:ln cap="flat" cmpd="sng" w="19050">
            <a:solidFill>
              <a:srgbClr val="FF0000"/>
            </a:solidFill>
            <a:prstDash val="solid"/>
            <a:round/>
            <a:headEnd len="sm" w="sm" type="none"/>
            <a:tailEnd len="sm" w="sm" type="none"/>
          </a:ln>
        </p:spPr>
      </p:cxnSp>
      <p:cxnSp>
        <p:nvCxnSpPr>
          <p:cNvPr id="312" name="Google Shape;312;p43"/>
          <p:cNvCxnSpPr/>
          <p:nvPr/>
        </p:nvCxnSpPr>
        <p:spPr>
          <a:xfrm rot="10800000">
            <a:off x="1532741" y="1596452"/>
            <a:ext cx="0" cy="255572"/>
          </a:xfrm>
          <a:prstGeom prst="straightConnector1">
            <a:avLst/>
          </a:prstGeom>
          <a:noFill/>
          <a:ln cap="flat" cmpd="sng" w="28575">
            <a:solidFill>
              <a:srgbClr val="FF0000"/>
            </a:solidFill>
            <a:prstDash val="solid"/>
            <a:round/>
            <a:headEnd len="sm" w="sm" type="none"/>
            <a:tailEnd len="sm" w="sm" type="none"/>
          </a:ln>
        </p:spPr>
      </p:cxnSp>
      <p:cxnSp>
        <p:nvCxnSpPr>
          <p:cNvPr id="313" name="Google Shape;313;p43"/>
          <p:cNvCxnSpPr/>
          <p:nvPr/>
        </p:nvCxnSpPr>
        <p:spPr>
          <a:xfrm flipH="1" rot="10800000">
            <a:off x="1721363" y="1555531"/>
            <a:ext cx="402864" cy="367998"/>
          </a:xfrm>
          <a:prstGeom prst="straightConnector1">
            <a:avLst/>
          </a:prstGeom>
          <a:noFill/>
          <a:ln cap="flat" cmpd="sng" w="12700">
            <a:solidFill>
              <a:srgbClr val="FF0000"/>
            </a:solidFill>
            <a:prstDash val="dash"/>
            <a:round/>
            <a:headEnd len="sm" w="sm" type="none"/>
            <a:tailEnd len="sm" w="sm" type="none"/>
          </a:ln>
        </p:spPr>
      </p:cxnSp>
      <p:cxnSp>
        <p:nvCxnSpPr>
          <p:cNvPr id="314" name="Google Shape;314;p43"/>
          <p:cNvCxnSpPr/>
          <p:nvPr/>
        </p:nvCxnSpPr>
        <p:spPr>
          <a:xfrm>
            <a:off x="1611443" y="1596452"/>
            <a:ext cx="512784" cy="0"/>
          </a:xfrm>
          <a:prstGeom prst="straightConnector1">
            <a:avLst/>
          </a:prstGeom>
          <a:noFill/>
          <a:ln cap="flat" cmpd="sng" w="19050">
            <a:solidFill>
              <a:srgbClr val="FF0000"/>
            </a:solidFill>
            <a:prstDash val="dash"/>
            <a:round/>
            <a:headEnd len="sm" w="sm" type="none"/>
            <a:tailEnd len="sm" w="sm" type="none"/>
          </a:ln>
        </p:spPr>
      </p:cxnSp>
      <p:sp>
        <p:nvSpPr>
          <p:cNvPr id="315" name="Google Shape;315;p43"/>
          <p:cNvSpPr txBox="1"/>
          <p:nvPr/>
        </p:nvSpPr>
        <p:spPr>
          <a:xfrm>
            <a:off x="2054268" y="1175669"/>
            <a:ext cx="139408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FF0000"/>
                </a:solidFill>
                <a:latin typeface="Arial"/>
                <a:ea typeface="Arial"/>
                <a:cs typeface="Arial"/>
                <a:sym typeface="Arial"/>
              </a:rPr>
              <a:t>Ambiguity</a:t>
            </a:r>
            <a:r>
              <a:rPr b="0" i="0" lang="en-US" sz="1400" u="none" cap="none" strike="noStrike">
                <a:solidFill>
                  <a:srgbClr val="000000"/>
                </a:solidFill>
                <a:latin typeface="Arial"/>
                <a:ea typeface="Arial"/>
                <a:cs typeface="Arial"/>
                <a:sym typeface="Arial"/>
              </a:rPr>
              <a:t> </a:t>
            </a:r>
            <a:endParaRPr/>
          </a:p>
        </p:txBody>
      </p:sp>
      <p:sp>
        <p:nvSpPr>
          <p:cNvPr id="316" name="Google Shape;316;p43"/>
          <p:cNvSpPr txBox="1"/>
          <p:nvPr/>
        </p:nvSpPr>
        <p:spPr>
          <a:xfrm>
            <a:off x="3237875" y="944380"/>
            <a:ext cx="5591331"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FFC000"/>
                </a:solidFill>
                <a:latin typeface="Times New Roman"/>
                <a:ea typeface="Times New Roman"/>
                <a:cs typeface="Times New Roman"/>
                <a:sym typeface="Times New Roman"/>
              </a:rPr>
              <a:t>If 4 adjacency and 8 adjacency are possible at the same time priority is for 4 adjacency </a:t>
            </a:r>
            <a:endParaRPr/>
          </a:p>
        </p:txBody>
      </p:sp>
      <p:graphicFrame>
        <p:nvGraphicFramePr>
          <p:cNvPr id="317" name="Google Shape;317;p43"/>
          <p:cNvGraphicFramePr/>
          <p:nvPr/>
        </p:nvGraphicFramePr>
        <p:xfrm>
          <a:off x="5831173" y="2116443"/>
          <a:ext cx="3000000" cy="3000000"/>
        </p:xfrm>
        <a:graphic>
          <a:graphicData uri="http://schemas.openxmlformats.org/drawingml/2006/table">
            <a:tbl>
              <a:tblPr bandRow="1" firstRow="1">
                <a:noFill/>
                <a:tableStyleId>{5AE9B450-B9C2-4A24-B19B-DC6771DC09DA}</a:tableStyleId>
              </a:tblPr>
              <a:tblGrid>
                <a:gridCol w="613775"/>
                <a:gridCol w="613775"/>
                <a:gridCol w="613775"/>
              </a:tblGrid>
              <a:tr h="370850">
                <a:tc>
                  <a:txBody>
                    <a:bodyPr/>
                    <a:lstStyle/>
                    <a:p>
                      <a:pPr indent="0" lvl="0" marL="0" marR="0" rtl="0" algn="ctr">
                        <a:lnSpc>
                          <a:spcPct val="100000"/>
                        </a:lnSpc>
                        <a:spcBef>
                          <a:spcPts val="0"/>
                        </a:spcBef>
                        <a:spcAft>
                          <a:spcPts val="0"/>
                        </a:spcAft>
                        <a:buNone/>
                      </a:pPr>
                      <a:r>
                        <a:rPr b="1" lang="en-US" sz="1400" u="none" cap="none" strike="noStrike"/>
                        <a:t>0</a:t>
                      </a:r>
                      <a:endParaRPr/>
                    </a:p>
                  </a:txBody>
                  <a:tcPr marT="45725" marB="45725" marR="91450" marL="91450">
                    <a:solidFill>
                      <a:schemeClr val="lt1"/>
                    </a:solidFill>
                  </a:tcPr>
                </a:tc>
                <a:tc>
                  <a:txBody>
                    <a:bodyPr/>
                    <a:lstStyle/>
                    <a:p>
                      <a:pPr indent="0" lvl="0" marL="0" marR="0" rtl="0" algn="ctr">
                        <a:lnSpc>
                          <a:spcPct val="100000"/>
                        </a:lnSpc>
                        <a:spcBef>
                          <a:spcPts val="0"/>
                        </a:spcBef>
                        <a:spcAft>
                          <a:spcPts val="0"/>
                        </a:spcAft>
                        <a:buNone/>
                      </a:pPr>
                      <a:r>
                        <a:rPr b="1" lang="en-US" sz="1400" u="none" cap="none" strike="noStrike"/>
                        <a:t>1</a:t>
                      </a:r>
                      <a:endParaRPr/>
                    </a:p>
                  </a:txBody>
                  <a:tcPr marT="45725" marB="45725" marR="91450" marL="91450">
                    <a:solidFill>
                      <a:schemeClr val="lt1"/>
                    </a:solidFill>
                  </a:tcPr>
                </a:tc>
                <a:tc>
                  <a:txBody>
                    <a:bodyPr/>
                    <a:lstStyle/>
                    <a:p>
                      <a:pPr indent="0" lvl="0" marL="0" marR="0" rtl="0" algn="ctr">
                        <a:lnSpc>
                          <a:spcPct val="100000"/>
                        </a:lnSpc>
                        <a:spcBef>
                          <a:spcPts val="0"/>
                        </a:spcBef>
                        <a:spcAft>
                          <a:spcPts val="0"/>
                        </a:spcAft>
                        <a:buNone/>
                      </a:pPr>
                      <a:r>
                        <a:rPr b="1" lang="en-US" sz="1400" u="none" cap="none" strike="noStrike"/>
                        <a:t>1</a:t>
                      </a:r>
                      <a:endParaRPr/>
                    </a:p>
                  </a:txBody>
                  <a:tcPr marT="45725" marB="45725" marR="91450" marL="91450">
                    <a:solidFill>
                      <a:schemeClr val="lt1"/>
                    </a:solidFill>
                  </a:tcPr>
                </a:tc>
              </a:tr>
              <a:tr h="370850">
                <a:tc>
                  <a:txBody>
                    <a:bodyPr/>
                    <a:lstStyle/>
                    <a:p>
                      <a:pPr indent="0" lvl="0" marL="0" marR="0" rtl="0" algn="ctr">
                        <a:lnSpc>
                          <a:spcPct val="100000"/>
                        </a:lnSpc>
                        <a:spcBef>
                          <a:spcPts val="0"/>
                        </a:spcBef>
                        <a:spcAft>
                          <a:spcPts val="0"/>
                        </a:spcAft>
                        <a:buNone/>
                      </a:pPr>
                      <a:r>
                        <a:rPr b="1" lang="en-US" sz="1400" u="none" cap="none" strike="noStrike"/>
                        <a:t>0</a:t>
                      </a:r>
                      <a:endParaRPr/>
                    </a:p>
                  </a:txBody>
                  <a:tcPr marT="45725" marB="45725" marR="91450" marL="91450">
                    <a:solidFill>
                      <a:schemeClr val="lt1"/>
                    </a:solidFill>
                  </a:tcPr>
                </a:tc>
                <a:tc>
                  <a:txBody>
                    <a:bodyPr/>
                    <a:lstStyle/>
                    <a:p>
                      <a:pPr indent="0" lvl="0" marL="0" marR="0" rtl="0" algn="ctr">
                        <a:lnSpc>
                          <a:spcPct val="100000"/>
                        </a:lnSpc>
                        <a:spcBef>
                          <a:spcPts val="0"/>
                        </a:spcBef>
                        <a:spcAft>
                          <a:spcPts val="0"/>
                        </a:spcAft>
                        <a:buNone/>
                      </a:pPr>
                      <a:r>
                        <a:rPr b="1" lang="en-US" sz="1400" u="none" cap="none" strike="noStrike"/>
                        <a:t>1</a:t>
                      </a:r>
                      <a:endParaRPr/>
                    </a:p>
                  </a:txBody>
                  <a:tcPr marT="45725" marB="45725" marR="91450" marL="91450">
                    <a:solidFill>
                      <a:schemeClr val="lt1"/>
                    </a:solidFill>
                  </a:tcPr>
                </a:tc>
                <a:tc>
                  <a:txBody>
                    <a:bodyPr/>
                    <a:lstStyle/>
                    <a:p>
                      <a:pPr indent="0" lvl="0" marL="0" marR="0" rtl="0" algn="ctr">
                        <a:lnSpc>
                          <a:spcPct val="100000"/>
                        </a:lnSpc>
                        <a:spcBef>
                          <a:spcPts val="0"/>
                        </a:spcBef>
                        <a:spcAft>
                          <a:spcPts val="0"/>
                        </a:spcAft>
                        <a:buNone/>
                      </a:pPr>
                      <a:r>
                        <a:rPr b="1" lang="en-US" sz="1400" u="none" cap="none" strike="noStrike"/>
                        <a:t>0</a:t>
                      </a:r>
                      <a:endParaRPr/>
                    </a:p>
                  </a:txBody>
                  <a:tcPr marT="45725" marB="45725" marR="91450" marL="91450">
                    <a:solidFill>
                      <a:schemeClr val="lt1"/>
                    </a:solidFill>
                  </a:tcPr>
                </a:tc>
              </a:tr>
              <a:tr h="177800">
                <a:tc>
                  <a:txBody>
                    <a:bodyPr/>
                    <a:lstStyle/>
                    <a:p>
                      <a:pPr indent="0" lvl="0" marL="0" marR="0" rtl="0" algn="ctr">
                        <a:lnSpc>
                          <a:spcPct val="100000"/>
                        </a:lnSpc>
                        <a:spcBef>
                          <a:spcPts val="0"/>
                        </a:spcBef>
                        <a:spcAft>
                          <a:spcPts val="0"/>
                        </a:spcAft>
                        <a:buNone/>
                      </a:pPr>
                      <a:r>
                        <a:rPr b="1" lang="en-US" sz="1400" u="none" cap="none" strike="noStrike"/>
                        <a:t>0</a:t>
                      </a:r>
                      <a:endParaRPr/>
                    </a:p>
                  </a:txBody>
                  <a:tcPr marT="45725" marB="45725" marR="91450" marL="91450">
                    <a:solidFill>
                      <a:schemeClr val="lt1"/>
                    </a:solidFill>
                  </a:tcPr>
                </a:tc>
                <a:tc>
                  <a:txBody>
                    <a:bodyPr/>
                    <a:lstStyle/>
                    <a:p>
                      <a:pPr indent="0" lvl="0" marL="0" marR="0" rtl="0" algn="ctr">
                        <a:lnSpc>
                          <a:spcPct val="100000"/>
                        </a:lnSpc>
                        <a:spcBef>
                          <a:spcPts val="0"/>
                        </a:spcBef>
                        <a:spcAft>
                          <a:spcPts val="0"/>
                        </a:spcAft>
                        <a:buNone/>
                      </a:pPr>
                      <a:r>
                        <a:rPr b="1" lang="en-US" sz="1400" u="none" cap="none" strike="noStrike"/>
                        <a:t>0</a:t>
                      </a:r>
                      <a:endParaRPr/>
                    </a:p>
                  </a:txBody>
                  <a:tcPr marT="45725" marB="45725" marR="91450" marL="91450">
                    <a:solidFill>
                      <a:schemeClr val="lt1"/>
                    </a:solidFill>
                  </a:tcPr>
                </a:tc>
                <a:tc>
                  <a:txBody>
                    <a:bodyPr/>
                    <a:lstStyle/>
                    <a:p>
                      <a:pPr indent="0" lvl="0" marL="0" marR="0" rtl="0" algn="ctr">
                        <a:lnSpc>
                          <a:spcPct val="100000"/>
                        </a:lnSpc>
                        <a:spcBef>
                          <a:spcPts val="0"/>
                        </a:spcBef>
                        <a:spcAft>
                          <a:spcPts val="0"/>
                        </a:spcAft>
                        <a:buNone/>
                      </a:pPr>
                      <a:r>
                        <a:rPr b="1" lang="en-US" sz="1400" u="none" cap="none" strike="noStrike"/>
                        <a:t>1</a:t>
                      </a:r>
                      <a:endParaRPr/>
                    </a:p>
                  </a:txBody>
                  <a:tcPr marT="45725" marB="45725" marR="91450" marL="91450">
                    <a:solidFill>
                      <a:schemeClr val="lt1"/>
                    </a:solidFill>
                  </a:tcPr>
                </a:tc>
              </a:tr>
            </a:tbl>
          </a:graphicData>
        </a:graphic>
      </p:graphicFrame>
      <p:sp>
        <p:nvSpPr>
          <p:cNvPr id="318" name="Google Shape;318;p43"/>
          <p:cNvSpPr/>
          <p:nvPr/>
        </p:nvSpPr>
        <p:spPr>
          <a:xfrm>
            <a:off x="6536333" y="2527257"/>
            <a:ext cx="430967" cy="224852"/>
          </a:xfrm>
          <a:prstGeom prst="ellipse">
            <a:avLst/>
          </a:prstGeom>
          <a:noFill/>
          <a:ln cap="flat" cmpd="sng" w="25400">
            <a:solidFill>
              <a:srgbClr val="2A5E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319" name="Google Shape;319;p43"/>
          <p:cNvCxnSpPr/>
          <p:nvPr/>
        </p:nvCxnSpPr>
        <p:spPr>
          <a:xfrm>
            <a:off x="6855185" y="2752109"/>
            <a:ext cx="464695" cy="276580"/>
          </a:xfrm>
          <a:prstGeom prst="straightConnector1">
            <a:avLst/>
          </a:prstGeom>
          <a:noFill/>
          <a:ln cap="flat" cmpd="sng" w="19050">
            <a:solidFill>
              <a:srgbClr val="FF0000"/>
            </a:solidFill>
            <a:prstDash val="solid"/>
            <a:round/>
            <a:headEnd len="sm" w="sm" type="none"/>
            <a:tailEnd len="sm" w="sm" type="none"/>
          </a:ln>
        </p:spPr>
      </p:cxnSp>
      <p:cxnSp>
        <p:nvCxnSpPr>
          <p:cNvPr id="320" name="Google Shape;320;p43"/>
          <p:cNvCxnSpPr/>
          <p:nvPr/>
        </p:nvCxnSpPr>
        <p:spPr>
          <a:xfrm rot="10800000">
            <a:off x="6751816" y="2271685"/>
            <a:ext cx="0" cy="255572"/>
          </a:xfrm>
          <a:prstGeom prst="straightConnector1">
            <a:avLst/>
          </a:prstGeom>
          <a:noFill/>
          <a:ln cap="flat" cmpd="sng" w="28575">
            <a:solidFill>
              <a:srgbClr val="FF0000"/>
            </a:solidFill>
            <a:prstDash val="solid"/>
            <a:round/>
            <a:headEnd len="sm" w="sm" type="none"/>
            <a:tailEnd len="sm" w="sm" type="none"/>
          </a:ln>
        </p:spPr>
      </p:cxnSp>
      <p:cxnSp>
        <p:nvCxnSpPr>
          <p:cNvPr id="321" name="Google Shape;321;p43"/>
          <p:cNvCxnSpPr/>
          <p:nvPr/>
        </p:nvCxnSpPr>
        <p:spPr>
          <a:xfrm>
            <a:off x="6807096" y="2271685"/>
            <a:ext cx="512784" cy="0"/>
          </a:xfrm>
          <a:prstGeom prst="straightConnector1">
            <a:avLst/>
          </a:prstGeom>
          <a:noFill/>
          <a:ln cap="flat" cmpd="sng" w="19050">
            <a:solidFill>
              <a:srgbClr val="FF0000"/>
            </a:solidFill>
            <a:prstDash val="solid"/>
            <a:round/>
            <a:headEnd len="sm" w="sm" type="none"/>
            <a:tailEnd len="sm" w="sm" type="none"/>
          </a:ln>
        </p:spPr>
      </p:cxn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500"/>
                                        <p:tgtEl>
                                          <p:spTgt spid="3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500"/>
                                        <p:tgtEl>
                                          <p:spTgt spid="3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500"/>
                                        <p:tgtEl>
                                          <p:spTgt spid="3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500"/>
                                        <p:tgtEl>
                                          <p:spTgt spid="3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500"/>
                                        <p:tgtEl>
                                          <p:spTgt spid="3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4"/>
          <p:cNvSpPr txBox="1"/>
          <p:nvPr/>
        </p:nvSpPr>
        <p:spPr>
          <a:xfrm>
            <a:off x="0" y="157397"/>
            <a:ext cx="9376348" cy="255454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A digital path or curve from a pixel </a:t>
            </a:r>
            <a:r>
              <a:rPr b="0" i="0" lang="en-US" sz="2000" u="none" cap="none" strike="noStrike">
                <a:solidFill>
                  <a:srgbClr val="FFC000"/>
                </a:solidFill>
                <a:latin typeface="Times New Roman"/>
                <a:ea typeface="Times New Roman"/>
                <a:cs typeface="Times New Roman"/>
                <a:sym typeface="Times New Roman"/>
              </a:rPr>
              <a:t>p</a:t>
            </a:r>
            <a:r>
              <a:rPr b="0" i="0" lang="en-US" sz="2000" u="none" cap="none" strike="noStrike">
                <a:solidFill>
                  <a:schemeClr val="lt1"/>
                </a:solidFill>
                <a:latin typeface="Times New Roman"/>
                <a:ea typeface="Times New Roman"/>
                <a:cs typeface="Times New Roman"/>
                <a:sym typeface="Times New Roman"/>
              </a:rPr>
              <a:t> with coordinates(x,y) to pixel </a:t>
            </a:r>
            <a:r>
              <a:rPr b="0" i="0" lang="en-US" sz="2000" u="none" cap="none" strike="noStrike">
                <a:solidFill>
                  <a:srgbClr val="FFC000"/>
                </a:solidFill>
                <a:latin typeface="Times New Roman"/>
                <a:ea typeface="Times New Roman"/>
                <a:cs typeface="Times New Roman"/>
                <a:sym typeface="Times New Roman"/>
              </a:rPr>
              <a:t>q</a:t>
            </a:r>
            <a:r>
              <a:rPr b="0" i="0" lang="en-US" sz="2000" u="none" cap="none" strike="noStrike">
                <a:solidFill>
                  <a:schemeClr val="lt1"/>
                </a:solidFill>
                <a:latin typeface="Times New Roman"/>
                <a:ea typeface="Times New Roman"/>
                <a:cs typeface="Times New Roman"/>
                <a:sym typeface="Times New Roman"/>
              </a:rPr>
              <a:t> with coordinates</a:t>
            </a:r>
            <a:endParaRPr/>
          </a:p>
          <a:p>
            <a:pPr indent="0" lvl="0" marL="0" marR="0" rtl="0" algn="l">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(s,t) is a sequence of distinct pixels with coordinates </a:t>
            </a:r>
            <a:endParaRPr/>
          </a:p>
          <a:p>
            <a:pPr indent="0" lvl="0" marL="0" marR="0" rtl="0" algn="l">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           (x0,y0),(x1,y1),…,(xn,yn)  where (x0,y0)=(x,y)    and (xn,yn)=(s,t) and pixels (xi,yi) and (xi-1,yi-1) are adjacent for 1&lt;=i&lt;=n .   Here length of the path=n.</a:t>
            </a:r>
            <a:endParaRPr/>
          </a:p>
          <a:p>
            <a:pPr indent="0" lvl="0" marL="0" marR="0" rtl="0" algn="l">
              <a:lnSpc>
                <a:spcPct val="100000"/>
              </a:lnSpc>
              <a:spcBef>
                <a:spcPts val="0"/>
              </a:spcBef>
              <a:spcAft>
                <a:spcPts val="0"/>
              </a:spcAft>
              <a:buNone/>
            </a:pPr>
            <a:r>
              <a:t/>
            </a:r>
            <a:endParaRPr b="0" i="0" sz="20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2000" u="none" cap="none" strike="noStrike">
                <a:solidFill>
                  <a:srgbClr val="FFC000"/>
                </a:solidFill>
                <a:latin typeface="Times New Roman"/>
                <a:ea typeface="Times New Roman"/>
                <a:cs typeface="Times New Roman"/>
                <a:sym typeface="Times New Roman"/>
              </a:rPr>
              <a:t>If (x0,y0)=(xn,yn) ,the path is a closed path .</a:t>
            </a:r>
            <a:endParaRPr/>
          </a:p>
          <a:p>
            <a:pPr indent="0" lvl="0" marL="0" marR="0" rtl="0" algn="l">
              <a:lnSpc>
                <a:spcPct val="100000"/>
              </a:lnSpc>
              <a:spcBef>
                <a:spcPts val="0"/>
              </a:spcBef>
              <a:spcAft>
                <a:spcPts val="0"/>
              </a:spcAft>
              <a:buNone/>
            </a:pPr>
            <a:r>
              <a:t/>
            </a:r>
            <a:endParaRPr b="0" i="0" sz="20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2000" u="none" cap="none" strike="noStrike">
                <a:solidFill>
                  <a:srgbClr val="FFC000"/>
                </a:solidFill>
                <a:latin typeface="Times New Roman"/>
                <a:ea typeface="Times New Roman"/>
                <a:cs typeface="Times New Roman"/>
                <a:sym typeface="Times New Roman"/>
              </a:rPr>
              <a:t>We can define 4- , 8- , or m- paths depending on the type of adjacency.</a:t>
            </a:r>
            <a:endParaRPr/>
          </a:p>
        </p:txBody>
      </p:sp>
    </p:spTree>
  </p:cSld>
  <p:clrMapOvr>
    <a:masterClrMapping/>
  </p:clrMapOvr>
  <p:transition>
    <p:fade thruBlk="1"/>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5"/>
          <p:cNvSpPr txBox="1"/>
          <p:nvPr/>
        </p:nvSpPr>
        <p:spPr>
          <a:xfrm>
            <a:off x="412230" y="194872"/>
            <a:ext cx="2825646"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FFC000"/>
                </a:solidFill>
                <a:latin typeface="Times New Roman"/>
                <a:ea typeface="Times New Roman"/>
                <a:cs typeface="Times New Roman"/>
                <a:sym typeface="Times New Roman"/>
              </a:rPr>
              <a:t>m adjacency </a:t>
            </a:r>
            <a:endParaRPr/>
          </a:p>
        </p:txBody>
      </p:sp>
      <p:sp>
        <p:nvSpPr>
          <p:cNvPr id="332" name="Google Shape;332;p45"/>
          <p:cNvSpPr txBox="1"/>
          <p:nvPr/>
        </p:nvSpPr>
        <p:spPr>
          <a:xfrm>
            <a:off x="698286" y="1017192"/>
            <a:ext cx="196371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FF0000"/>
                </a:solidFill>
                <a:latin typeface="Arial"/>
                <a:ea typeface="Arial"/>
                <a:cs typeface="Arial"/>
                <a:sym typeface="Arial"/>
              </a:rPr>
              <a:t>8-paths</a:t>
            </a:r>
            <a:endParaRPr/>
          </a:p>
        </p:txBody>
      </p:sp>
      <p:sp>
        <p:nvSpPr>
          <p:cNvPr id="333" name="Google Shape;333;p45"/>
          <p:cNvSpPr txBox="1"/>
          <p:nvPr/>
        </p:nvSpPr>
        <p:spPr>
          <a:xfrm>
            <a:off x="4040461" y="1247754"/>
            <a:ext cx="86193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FFC000"/>
                </a:solidFill>
                <a:latin typeface="Arial"/>
                <a:ea typeface="Arial"/>
                <a:cs typeface="Arial"/>
                <a:sym typeface="Arial"/>
              </a:rPr>
              <a:t>v={1}</a:t>
            </a:r>
            <a:endParaRPr/>
          </a:p>
        </p:txBody>
      </p:sp>
      <p:graphicFrame>
        <p:nvGraphicFramePr>
          <p:cNvPr id="334" name="Google Shape;334;p45"/>
          <p:cNvGraphicFramePr/>
          <p:nvPr/>
        </p:nvGraphicFramePr>
        <p:xfrm>
          <a:off x="612098" y="1441210"/>
          <a:ext cx="3000000" cy="3000000"/>
        </p:xfrm>
        <a:graphic>
          <a:graphicData uri="http://schemas.openxmlformats.org/drawingml/2006/table">
            <a:tbl>
              <a:tblPr bandRow="1" firstRow="1">
                <a:noFill/>
                <a:tableStyleId>{5AE9B450-B9C2-4A24-B19B-DC6771DC09DA}</a:tableStyleId>
              </a:tblPr>
              <a:tblGrid>
                <a:gridCol w="613775"/>
                <a:gridCol w="613775"/>
                <a:gridCol w="613775"/>
              </a:tblGrid>
              <a:tr h="370850">
                <a:tc>
                  <a:txBody>
                    <a:bodyPr/>
                    <a:lstStyle/>
                    <a:p>
                      <a:pPr indent="0" lvl="0" marL="0" marR="0" rtl="0" algn="ctr">
                        <a:lnSpc>
                          <a:spcPct val="100000"/>
                        </a:lnSpc>
                        <a:spcBef>
                          <a:spcPts val="0"/>
                        </a:spcBef>
                        <a:spcAft>
                          <a:spcPts val="0"/>
                        </a:spcAft>
                        <a:buNone/>
                      </a:pPr>
                      <a:r>
                        <a:rPr b="1" lang="en-US" sz="1400" u="none" cap="none" strike="noStrike"/>
                        <a:t>0</a:t>
                      </a:r>
                      <a:endParaRPr/>
                    </a:p>
                  </a:txBody>
                  <a:tcPr marT="45725" marB="45725" marR="91450" marL="91450">
                    <a:solidFill>
                      <a:schemeClr val="lt1"/>
                    </a:solidFill>
                  </a:tcPr>
                </a:tc>
                <a:tc>
                  <a:txBody>
                    <a:bodyPr/>
                    <a:lstStyle/>
                    <a:p>
                      <a:pPr indent="0" lvl="0" marL="0" marR="0" rtl="0" algn="ctr">
                        <a:lnSpc>
                          <a:spcPct val="100000"/>
                        </a:lnSpc>
                        <a:spcBef>
                          <a:spcPts val="0"/>
                        </a:spcBef>
                        <a:spcAft>
                          <a:spcPts val="0"/>
                        </a:spcAft>
                        <a:buNone/>
                      </a:pPr>
                      <a:r>
                        <a:rPr b="1" lang="en-US" sz="1400" u="none" cap="none" strike="noStrike"/>
                        <a:t>1</a:t>
                      </a:r>
                      <a:endParaRPr/>
                    </a:p>
                  </a:txBody>
                  <a:tcPr marT="45725" marB="45725" marR="91450" marL="91450">
                    <a:solidFill>
                      <a:schemeClr val="lt1"/>
                    </a:solidFill>
                  </a:tcPr>
                </a:tc>
                <a:tc>
                  <a:txBody>
                    <a:bodyPr/>
                    <a:lstStyle/>
                    <a:p>
                      <a:pPr indent="0" lvl="0" marL="0" marR="0" rtl="0" algn="ctr">
                        <a:lnSpc>
                          <a:spcPct val="100000"/>
                        </a:lnSpc>
                        <a:spcBef>
                          <a:spcPts val="0"/>
                        </a:spcBef>
                        <a:spcAft>
                          <a:spcPts val="0"/>
                        </a:spcAft>
                        <a:buNone/>
                      </a:pPr>
                      <a:r>
                        <a:rPr b="1" lang="en-US" sz="1400" u="none" cap="none" strike="noStrike"/>
                        <a:t>1</a:t>
                      </a:r>
                      <a:endParaRPr/>
                    </a:p>
                  </a:txBody>
                  <a:tcPr marT="45725" marB="45725" marR="91450" marL="91450">
                    <a:solidFill>
                      <a:schemeClr val="lt1"/>
                    </a:solidFill>
                  </a:tcPr>
                </a:tc>
              </a:tr>
              <a:tr h="370850">
                <a:tc>
                  <a:txBody>
                    <a:bodyPr/>
                    <a:lstStyle/>
                    <a:p>
                      <a:pPr indent="0" lvl="0" marL="0" marR="0" rtl="0" algn="ctr">
                        <a:lnSpc>
                          <a:spcPct val="100000"/>
                        </a:lnSpc>
                        <a:spcBef>
                          <a:spcPts val="0"/>
                        </a:spcBef>
                        <a:spcAft>
                          <a:spcPts val="0"/>
                        </a:spcAft>
                        <a:buNone/>
                      </a:pPr>
                      <a:r>
                        <a:rPr b="1" lang="en-US" sz="1400" u="none" cap="none" strike="noStrike"/>
                        <a:t>0</a:t>
                      </a:r>
                      <a:endParaRPr/>
                    </a:p>
                  </a:txBody>
                  <a:tcPr marT="45725" marB="45725" marR="91450" marL="91450">
                    <a:solidFill>
                      <a:schemeClr val="lt1"/>
                    </a:solidFill>
                  </a:tcPr>
                </a:tc>
                <a:tc>
                  <a:txBody>
                    <a:bodyPr/>
                    <a:lstStyle/>
                    <a:p>
                      <a:pPr indent="0" lvl="0" marL="0" marR="0" rtl="0" algn="ctr">
                        <a:lnSpc>
                          <a:spcPct val="100000"/>
                        </a:lnSpc>
                        <a:spcBef>
                          <a:spcPts val="0"/>
                        </a:spcBef>
                        <a:spcAft>
                          <a:spcPts val="0"/>
                        </a:spcAft>
                        <a:buNone/>
                      </a:pPr>
                      <a:r>
                        <a:rPr b="1" lang="en-US" sz="1400" u="none" cap="none" strike="noStrike"/>
                        <a:t>1</a:t>
                      </a:r>
                      <a:endParaRPr/>
                    </a:p>
                  </a:txBody>
                  <a:tcPr marT="45725" marB="45725" marR="91450" marL="91450">
                    <a:solidFill>
                      <a:schemeClr val="lt1"/>
                    </a:solidFill>
                  </a:tcPr>
                </a:tc>
                <a:tc>
                  <a:txBody>
                    <a:bodyPr/>
                    <a:lstStyle/>
                    <a:p>
                      <a:pPr indent="0" lvl="0" marL="0" marR="0" rtl="0" algn="ctr">
                        <a:lnSpc>
                          <a:spcPct val="100000"/>
                        </a:lnSpc>
                        <a:spcBef>
                          <a:spcPts val="0"/>
                        </a:spcBef>
                        <a:spcAft>
                          <a:spcPts val="0"/>
                        </a:spcAft>
                        <a:buNone/>
                      </a:pPr>
                      <a:r>
                        <a:rPr b="1" lang="en-US" sz="1400" u="none" cap="none" strike="noStrike"/>
                        <a:t>0</a:t>
                      </a:r>
                      <a:endParaRPr/>
                    </a:p>
                  </a:txBody>
                  <a:tcPr marT="45725" marB="45725" marR="91450" marL="91450">
                    <a:solidFill>
                      <a:schemeClr val="lt1"/>
                    </a:solidFill>
                  </a:tcPr>
                </a:tc>
              </a:tr>
              <a:tr h="177800">
                <a:tc>
                  <a:txBody>
                    <a:bodyPr/>
                    <a:lstStyle/>
                    <a:p>
                      <a:pPr indent="0" lvl="0" marL="0" marR="0" rtl="0" algn="ctr">
                        <a:lnSpc>
                          <a:spcPct val="100000"/>
                        </a:lnSpc>
                        <a:spcBef>
                          <a:spcPts val="0"/>
                        </a:spcBef>
                        <a:spcAft>
                          <a:spcPts val="0"/>
                        </a:spcAft>
                        <a:buNone/>
                      </a:pPr>
                      <a:r>
                        <a:rPr b="1" lang="en-US" sz="1400" u="none" cap="none" strike="noStrike"/>
                        <a:t>0</a:t>
                      </a:r>
                      <a:endParaRPr/>
                    </a:p>
                  </a:txBody>
                  <a:tcPr marT="45725" marB="45725" marR="91450" marL="91450">
                    <a:solidFill>
                      <a:schemeClr val="lt1"/>
                    </a:solidFill>
                  </a:tcPr>
                </a:tc>
                <a:tc>
                  <a:txBody>
                    <a:bodyPr/>
                    <a:lstStyle/>
                    <a:p>
                      <a:pPr indent="0" lvl="0" marL="0" marR="0" rtl="0" algn="ctr">
                        <a:lnSpc>
                          <a:spcPct val="100000"/>
                        </a:lnSpc>
                        <a:spcBef>
                          <a:spcPts val="0"/>
                        </a:spcBef>
                        <a:spcAft>
                          <a:spcPts val="0"/>
                        </a:spcAft>
                        <a:buNone/>
                      </a:pPr>
                      <a:r>
                        <a:rPr b="1" lang="en-US" sz="1400" u="none" cap="none" strike="noStrike"/>
                        <a:t>0</a:t>
                      </a:r>
                      <a:endParaRPr/>
                    </a:p>
                  </a:txBody>
                  <a:tcPr marT="45725" marB="45725" marR="91450" marL="91450">
                    <a:solidFill>
                      <a:schemeClr val="lt1"/>
                    </a:solidFill>
                  </a:tcPr>
                </a:tc>
                <a:tc>
                  <a:txBody>
                    <a:bodyPr/>
                    <a:lstStyle/>
                    <a:p>
                      <a:pPr indent="0" lvl="0" marL="0" marR="0" rtl="0" algn="ctr">
                        <a:lnSpc>
                          <a:spcPct val="100000"/>
                        </a:lnSpc>
                        <a:spcBef>
                          <a:spcPts val="0"/>
                        </a:spcBef>
                        <a:spcAft>
                          <a:spcPts val="0"/>
                        </a:spcAft>
                        <a:buNone/>
                      </a:pPr>
                      <a:r>
                        <a:rPr b="1" lang="en-US" sz="1400" u="none" cap="none" strike="noStrike"/>
                        <a:t>1</a:t>
                      </a:r>
                      <a:endParaRPr/>
                    </a:p>
                  </a:txBody>
                  <a:tcPr marT="45725" marB="45725" marR="91450" marL="91450">
                    <a:solidFill>
                      <a:schemeClr val="lt1"/>
                    </a:solidFill>
                  </a:tcPr>
                </a:tc>
              </a:tr>
            </a:tbl>
          </a:graphicData>
        </a:graphic>
      </p:graphicFrame>
      <p:cxnSp>
        <p:nvCxnSpPr>
          <p:cNvPr id="335" name="Google Shape;335;p45"/>
          <p:cNvCxnSpPr/>
          <p:nvPr/>
        </p:nvCxnSpPr>
        <p:spPr>
          <a:xfrm>
            <a:off x="1543987" y="2016177"/>
            <a:ext cx="532151" cy="337279"/>
          </a:xfrm>
          <a:prstGeom prst="straightConnector1">
            <a:avLst/>
          </a:prstGeom>
          <a:noFill/>
          <a:ln cap="flat" cmpd="sng" w="19050">
            <a:solidFill>
              <a:srgbClr val="FF0000"/>
            </a:solidFill>
            <a:prstDash val="solid"/>
            <a:round/>
            <a:headEnd len="sm" w="sm" type="none"/>
            <a:tailEnd len="sm" w="sm" type="none"/>
          </a:ln>
        </p:spPr>
      </p:cxnSp>
      <p:cxnSp>
        <p:nvCxnSpPr>
          <p:cNvPr id="336" name="Google Shape;336;p45"/>
          <p:cNvCxnSpPr/>
          <p:nvPr/>
        </p:nvCxnSpPr>
        <p:spPr>
          <a:xfrm flipH="1" rot="10800000">
            <a:off x="1543987" y="1555531"/>
            <a:ext cx="580240" cy="400685"/>
          </a:xfrm>
          <a:prstGeom prst="straightConnector1">
            <a:avLst/>
          </a:prstGeom>
          <a:noFill/>
          <a:ln cap="flat" cmpd="sng" w="28575">
            <a:solidFill>
              <a:srgbClr val="FF0000"/>
            </a:solidFill>
            <a:prstDash val="solid"/>
            <a:round/>
            <a:headEnd len="sm" w="sm" type="none"/>
            <a:tailEnd len="sm" w="sm" type="none"/>
          </a:ln>
        </p:spPr>
      </p:cxnSp>
      <p:graphicFrame>
        <p:nvGraphicFramePr>
          <p:cNvPr id="337" name="Google Shape;337;p45"/>
          <p:cNvGraphicFramePr/>
          <p:nvPr/>
        </p:nvGraphicFramePr>
        <p:xfrm>
          <a:off x="5831173" y="2116443"/>
          <a:ext cx="3000000" cy="3000000"/>
        </p:xfrm>
        <a:graphic>
          <a:graphicData uri="http://schemas.openxmlformats.org/drawingml/2006/table">
            <a:tbl>
              <a:tblPr bandRow="1" firstRow="1">
                <a:noFill/>
                <a:tableStyleId>{5AE9B450-B9C2-4A24-B19B-DC6771DC09DA}</a:tableStyleId>
              </a:tblPr>
              <a:tblGrid>
                <a:gridCol w="613775"/>
                <a:gridCol w="613775"/>
                <a:gridCol w="613775"/>
              </a:tblGrid>
              <a:tr h="370850">
                <a:tc>
                  <a:txBody>
                    <a:bodyPr/>
                    <a:lstStyle/>
                    <a:p>
                      <a:pPr indent="0" lvl="0" marL="0" marR="0" rtl="0" algn="ctr">
                        <a:lnSpc>
                          <a:spcPct val="100000"/>
                        </a:lnSpc>
                        <a:spcBef>
                          <a:spcPts val="0"/>
                        </a:spcBef>
                        <a:spcAft>
                          <a:spcPts val="0"/>
                        </a:spcAft>
                        <a:buNone/>
                      </a:pPr>
                      <a:r>
                        <a:rPr b="1" lang="en-US" sz="1400" u="none" cap="none" strike="noStrike"/>
                        <a:t>0</a:t>
                      </a:r>
                      <a:endParaRPr/>
                    </a:p>
                  </a:txBody>
                  <a:tcPr marT="45725" marB="45725" marR="91450" marL="91450">
                    <a:solidFill>
                      <a:schemeClr val="lt1"/>
                    </a:solidFill>
                  </a:tcPr>
                </a:tc>
                <a:tc>
                  <a:txBody>
                    <a:bodyPr/>
                    <a:lstStyle/>
                    <a:p>
                      <a:pPr indent="0" lvl="0" marL="0" marR="0" rtl="0" algn="ctr">
                        <a:lnSpc>
                          <a:spcPct val="100000"/>
                        </a:lnSpc>
                        <a:spcBef>
                          <a:spcPts val="0"/>
                        </a:spcBef>
                        <a:spcAft>
                          <a:spcPts val="0"/>
                        </a:spcAft>
                        <a:buNone/>
                      </a:pPr>
                      <a:r>
                        <a:rPr b="1" lang="en-US" sz="1400" u="none" cap="none" strike="noStrike"/>
                        <a:t>1</a:t>
                      </a:r>
                      <a:endParaRPr/>
                    </a:p>
                  </a:txBody>
                  <a:tcPr marT="45725" marB="45725" marR="91450" marL="91450">
                    <a:solidFill>
                      <a:schemeClr val="lt1"/>
                    </a:solidFill>
                  </a:tcPr>
                </a:tc>
                <a:tc>
                  <a:txBody>
                    <a:bodyPr/>
                    <a:lstStyle/>
                    <a:p>
                      <a:pPr indent="0" lvl="0" marL="0" marR="0" rtl="0" algn="ctr">
                        <a:lnSpc>
                          <a:spcPct val="100000"/>
                        </a:lnSpc>
                        <a:spcBef>
                          <a:spcPts val="0"/>
                        </a:spcBef>
                        <a:spcAft>
                          <a:spcPts val="0"/>
                        </a:spcAft>
                        <a:buNone/>
                      </a:pPr>
                      <a:r>
                        <a:rPr b="1" lang="en-US" sz="1400" u="none" cap="none" strike="noStrike"/>
                        <a:t>1</a:t>
                      </a:r>
                      <a:endParaRPr/>
                    </a:p>
                  </a:txBody>
                  <a:tcPr marT="45725" marB="45725" marR="91450" marL="91450">
                    <a:solidFill>
                      <a:schemeClr val="lt1"/>
                    </a:solidFill>
                  </a:tcPr>
                </a:tc>
              </a:tr>
              <a:tr h="370850">
                <a:tc>
                  <a:txBody>
                    <a:bodyPr/>
                    <a:lstStyle/>
                    <a:p>
                      <a:pPr indent="0" lvl="0" marL="0" marR="0" rtl="0" algn="ctr">
                        <a:lnSpc>
                          <a:spcPct val="100000"/>
                        </a:lnSpc>
                        <a:spcBef>
                          <a:spcPts val="0"/>
                        </a:spcBef>
                        <a:spcAft>
                          <a:spcPts val="0"/>
                        </a:spcAft>
                        <a:buNone/>
                      </a:pPr>
                      <a:r>
                        <a:rPr b="1" lang="en-US" sz="1400" u="none" cap="none" strike="noStrike"/>
                        <a:t>0</a:t>
                      </a:r>
                      <a:endParaRPr/>
                    </a:p>
                  </a:txBody>
                  <a:tcPr marT="45725" marB="45725" marR="91450" marL="91450">
                    <a:solidFill>
                      <a:schemeClr val="lt1"/>
                    </a:solidFill>
                  </a:tcPr>
                </a:tc>
                <a:tc>
                  <a:txBody>
                    <a:bodyPr/>
                    <a:lstStyle/>
                    <a:p>
                      <a:pPr indent="0" lvl="0" marL="0" marR="0" rtl="0" algn="ctr">
                        <a:lnSpc>
                          <a:spcPct val="100000"/>
                        </a:lnSpc>
                        <a:spcBef>
                          <a:spcPts val="0"/>
                        </a:spcBef>
                        <a:spcAft>
                          <a:spcPts val="0"/>
                        </a:spcAft>
                        <a:buNone/>
                      </a:pPr>
                      <a:r>
                        <a:rPr b="1" lang="en-US" sz="1400" u="none" cap="none" strike="noStrike"/>
                        <a:t>1</a:t>
                      </a:r>
                      <a:endParaRPr/>
                    </a:p>
                  </a:txBody>
                  <a:tcPr marT="45725" marB="45725" marR="91450" marL="91450">
                    <a:solidFill>
                      <a:schemeClr val="lt1"/>
                    </a:solidFill>
                  </a:tcPr>
                </a:tc>
                <a:tc>
                  <a:txBody>
                    <a:bodyPr/>
                    <a:lstStyle/>
                    <a:p>
                      <a:pPr indent="0" lvl="0" marL="0" marR="0" rtl="0" algn="ctr">
                        <a:lnSpc>
                          <a:spcPct val="100000"/>
                        </a:lnSpc>
                        <a:spcBef>
                          <a:spcPts val="0"/>
                        </a:spcBef>
                        <a:spcAft>
                          <a:spcPts val="0"/>
                        </a:spcAft>
                        <a:buNone/>
                      </a:pPr>
                      <a:r>
                        <a:rPr b="1" lang="en-US" sz="1400" u="none" cap="none" strike="noStrike"/>
                        <a:t>0</a:t>
                      </a:r>
                      <a:endParaRPr/>
                    </a:p>
                  </a:txBody>
                  <a:tcPr marT="45725" marB="45725" marR="91450" marL="91450">
                    <a:solidFill>
                      <a:schemeClr val="lt1"/>
                    </a:solidFill>
                  </a:tcPr>
                </a:tc>
              </a:tr>
              <a:tr h="177800">
                <a:tc>
                  <a:txBody>
                    <a:bodyPr/>
                    <a:lstStyle/>
                    <a:p>
                      <a:pPr indent="0" lvl="0" marL="0" marR="0" rtl="0" algn="ctr">
                        <a:lnSpc>
                          <a:spcPct val="100000"/>
                        </a:lnSpc>
                        <a:spcBef>
                          <a:spcPts val="0"/>
                        </a:spcBef>
                        <a:spcAft>
                          <a:spcPts val="0"/>
                        </a:spcAft>
                        <a:buNone/>
                      </a:pPr>
                      <a:r>
                        <a:rPr b="1" lang="en-US" sz="1400" u="none" cap="none" strike="noStrike"/>
                        <a:t>0</a:t>
                      </a:r>
                      <a:endParaRPr/>
                    </a:p>
                  </a:txBody>
                  <a:tcPr marT="45725" marB="45725" marR="91450" marL="91450">
                    <a:solidFill>
                      <a:schemeClr val="lt1"/>
                    </a:solidFill>
                  </a:tcPr>
                </a:tc>
                <a:tc>
                  <a:txBody>
                    <a:bodyPr/>
                    <a:lstStyle/>
                    <a:p>
                      <a:pPr indent="0" lvl="0" marL="0" marR="0" rtl="0" algn="ctr">
                        <a:lnSpc>
                          <a:spcPct val="100000"/>
                        </a:lnSpc>
                        <a:spcBef>
                          <a:spcPts val="0"/>
                        </a:spcBef>
                        <a:spcAft>
                          <a:spcPts val="0"/>
                        </a:spcAft>
                        <a:buNone/>
                      </a:pPr>
                      <a:r>
                        <a:rPr b="1" lang="en-US" sz="1400" u="none" cap="none" strike="noStrike"/>
                        <a:t>0</a:t>
                      </a:r>
                      <a:endParaRPr/>
                    </a:p>
                  </a:txBody>
                  <a:tcPr marT="45725" marB="45725" marR="91450" marL="91450">
                    <a:solidFill>
                      <a:schemeClr val="lt1"/>
                    </a:solidFill>
                  </a:tcPr>
                </a:tc>
                <a:tc>
                  <a:txBody>
                    <a:bodyPr/>
                    <a:lstStyle/>
                    <a:p>
                      <a:pPr indent="0" lvl="0" marL="0" marR="0" rtl="0" algn="ctr">
                        <a:lnSpc>
                          <a:spcPct val="100000"/>
                        </a:lnSpc>
                        <a:spcBef>
                          <a:spcPts val="0"/>
                        </a:spcBef>
                        <a:spcAft>
                          <a:spcPts val="0"/>
                        </a:spcAft>
                        <a:buNone/>
                      </a:pPr>
                      <a:r>
                        <a:rPr b="1" lang="en-US" sz="1400" u="none" cap="none" strike="noStrike"/>
                        <a:t>1</a:t>
                      </a:r>
                      <a:endParaRPr/>
                    </a:p>
                  </a:txBody>
                  <a:tcPr marT="45725" marB="45725" marR="91450" marL="91450">
                    <a:solidFill>
                      <a:schemeClr val="lt1"/>
                    </a:solidFill>
                  </a:tcPr>
                </a:tc>
              </a:tr>
            </a:tbl>
          </a:graphicData>
        </a:graphic>
      </p:graphicFrame>
      <p:sp>
        <p:nvSpPr>
          <p:cNvPr id="338" name="Google Shape;338;p45"/>
          <p:cNvSpPr/>
          <p:nvPr/>
        </p:nvSpPr>
        <p:spPr>
          <a:xfrm>
            <a:off x="6536333" y="2527257"/>
            <a:ext cx="430967" cy="224852"/>
          </a:xfrm>
          <a:prstGeom prst="ellipse">
            <a:avLst/>
          </a:prstGeom>
          <a:noFill/>
          <a:ln cap="flat" cmpd="sng" w="25400">
            <a:solidFill>
              <a:srgbClr val="2A5E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339" name="Google Shape;339;p45"/>
          <p:cNvCxnSpPr/>
          <p:nvPr/>
        </p:nvCxnSpPr>
        <p:spPr>
          <a:xfrm>
            <a:off x="6855185" y="2752109"/>
            <a:ext cx="464695" cy="276580"/>
          </a:xfrm>
          <a:prstGeom prst="straightConnector1">
            <a:avLst/>
          </a:prstGeom>
          <a:noFill/>
          <a:ln cap="flat" cmpd="sng" w="19050">
            <a:solidFill>
              <a:srgbClr val="FF0000"/>
            </a:solidFill>
            <a:prstDash val="solid"/>
            <a:round/>
            <a:headEnd len="sm" w="sm" type="none"/>
            <a:tailEnd len="sm" w="sm" type="none"/>
          </a:ln>
        </p:spPr>
      </p:cxnSp>
      <p:cxnSp>
        <p:nvCxnSpPr>
          <p:cNvPr id="340" name="Google Shape;340;p45"/>
          <p:cNvCxnSpPr/>
          <p:nvPr/>
        </p:nvCxnSpPr>
        <p:spPr>
          <a:xfrm rot="10800000">
            <a:off x="6751816" y="2271685"/>
            <a:ext cx="0" cy="255572"/>
          </a:xfrm>
          <a:prstGeom prst="straightConnector1">
            <a:avLst/>
          </a:prstGeom>
          <a:noFill/>
          <a:ln cap="flat" cmpd="sng" w="28575">
            <a:solidFill>
              <a:srgbClr val="FF0000"/>
            </a:solidFill>
            <a:prstDash val="solid"/>
            <a:round/>
            <a:headEnd len="sm" w="sm" type="none"/>
            <a:tailEnd len="sm" w="sm" type="none"/>
          </a:ln>
        </p:spPr>
      </p:cxnSp>
      <p:cxnSp>
        <p:nvCxnSpPr>
          <p:cNvPr id="341" name="Google Shape;341;p45"/>
          <p:cNvCxnSpPr/>
          <p:nvPr/>
        </p:nvCxnSpPr>
        <p:spPr>
          <a:xfrm>
            <a:off x="6751816" y="2271685"/>
            <a:ext cx="568064" cy="0"/>
          </a:xfrm>
          <a:prstGeom prst="straightConnector1">
            <a:avLst/>
          </a:prstGeom>
          <a:noFill/>
          <a:ln cap="flat" cmpd="sng" w="19050">
            <a:solidFill>
              <a:srgbClr val="FF0000"/>
            </a:solidFill>
            <a:prstDash val="solid"/>
            <a:round/>
            <a:headEnd len="sm" w="sm" type="none"/>
            <a:tailEnd len="sm" w="sm" type="none"/>
          </a:ln>
        </p:spPr>
      </p:cxnSp>
      <p:sp>
        <p:nvSpPr>
          <p:cNvPr id="342" name="Google Shape;342;p45"/>
          <p:cNvSpPr txBox="1"/>
          <p:nvPr/>
        </p:nvSpPr>
        <p:spPr>
          <a:xfrm>
            <a:off x="2199172" y="1344489"/>
            <a:ext cx="32916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FFC000"/>
                </a:solidFill>
                <a:latin typeface="Arial"/>
                <a:ea typeface="Arial"/>
                <a:cs typeface="Arial"/>
                <a:sym typeface="Arial"/>
              </a:rPr>
              <a:t>p</a:t>
            </a:r>
            <a:endParaRPr/>
          </a:p>
        </p:txBody>
      </p:sp>
      <p:sp>
        <p:nvSpPr>
          <p:cNvPr id="343" name="Google Shape;343;p45"/>
          <p:cNvSpPr txBox="1"/>
          <p:nvPr/>
        </p:nvSpPr>
        <p:spPr>
          <a:xfrm>
            <a:off x="6280859" y="1577157"/>
            <a:ext cx="196371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FF0000"/>
                </a:solidFill>
                <a:latin typeface="Arial"/>
                <a:ea typeface="Arial"/>
                <a:cs typeface="Arial"/>
                <a:sym typeface="Arial"/>
              </a:rPr>
              <a:t>m-paths</a:t>
            </a:r>
            <a:endParaRPr/>
          </a:p>
        </p:txBody>
      </p:sp>
      <p:cxnSp>
        <p:nvCxnSpPr>
          <p:cNvPr id="344" name="Google Shape;344;p45"/>
          <p:cNvCxnSpPr/>
          <p:nvPr/>
        </p:nvCxnSpPr>
        <p:spPr>
          <a:xfrm>
            <a:off x="1611443" y="1577157"/>
            <a:ext cx="512784" cy="0"/>
          </a:xfrm>
          <a:prstGeom prst="straightConnector1">
            <a:avLst/>
          </a:prstGeom>
          <a:noFill/>
          <a:ln cap="flat" cmpd="sng" w="28575">
            <a:solidFill>
              <a:srgbClr val="FF0000"/>
            </a:solidFill>
            <a:prstDash val="solid"/>
            <a:round/>
            <a:headEnd len="sm" w="sm" type="none"/>
            <a:tailEnd len="sm" w="sm" type="none"/>
          </a:ln>
        </p:spPr>
      </p:cxnSp>
    </p:spTree>
  </p:cSld>
  <p:clrMapOvr>
    <a:masterClrMapping/>
  </p:clrMapOvr>
  <p:transition>
    <p:fade thruBlk="1"/>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6"/>
          <p:cNvSpPr txBox="1"/>
          <p:nvPr/>
        </p:nvSpPr>
        <p:spPr>
          <a:xfrm>
            <a:off x="112426" y="78619"/>
            <a:ext cx="9129010" cy="286232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Define 4-adjacency, 8-adjacency and m-adjacency. Consider the image segment shown. </a:t>
            </a:r>
            <a:endParaRPr/>
          </a:p>
          <a:p>
            <a:pPr indent="0" lvl="0" marL="0" marR="0" rtl="0" algn="l">
              <a:lnSpc>
                <a:spcPct val="100000"/>
              </a:lnSpc>
              <a:spcBef>
                <a:spcPts val="0"/>
              </a:spcBef>
              <a:spcAft>
                <a:spcPts val="0"/>
              </a:spcAft>
              <a:buNone/>
            </a:pPr>
            <a:r>
              <a:t/>
            </a:r>
            <a:endParaRPr b="0" i="0" sz="20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20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20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20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20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20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Let V={1,2} and compute the length of the shortest 4- ,8- and m- path between p and q. If a particular path does not exist between these two points, explain why? 	</a:t>
            </a:r>
            <a:endParaRPr/>
          </a:p>
        </p:txBody>
      </p:sp>
      <p:graphicFrame>
        <p:nvGraphicFramePr>
          <p:cNvPr id="350" name="Google Shape;350;p46"/>
          <p:cNvGraphicFramePr/>
          <p:nvPr/>
        </p:nvGraphicFramePr>
        <p:xfrm>
          <a:off x="3740045" y="532255"/>
          <a:ext cx="3000000" cy="3000000"/>
        </p:xfrm>
        <a:graphic>
          <a:graphicData uri="http://schemas.openxmlformats.org/drawingml/2006/table">
            <a:tbl>
              <a:tblPr bandRow="1" firstRow="1">
                <a:noFill/>
                <a:tableStyleId>{5AE9B450-B9C2-4A24-B19B-DC6771DC09DA}</a:tableStyleId>
              </a:tblPr>
              <a:tblGrid>
                <a:gridCol w="587750"/>
                <a:gridCol w="587750"/>
                <a:gridCol w="587750"/>
                <a:gridCol w="587750"/>
              </a:tblGrid>
              <a:tr h="370850">
                <a:tc>
                  <a:txBody>
                    <a:bodyPr/>
                    <a:lstStyle/>
                    <a:p>
                      <a:pPr indent="0" lvl="0" marL="0" marR="0" rtl="0" algn="l">
                        <a:lnSpc>
                          <a:spcPct val="100000"/>
                        </a:lnSpc>
                        <a:spcBef>
                          <a:spcPts val="0"/>
                        </a:spcBef>
                        <a:spcAft>
                          <a:spcPts val="0"/>
                        </a:spcAft>
                        <a:buNone/>
                      </a:pPr>
                      <a:r>
                        <a:rPr lang="en-US" sz="1400" u="none" cap="none" strike="noStrike"/>
                        <a:t>4</a:t>
                      </a:r>
                      <a:endParaRPr/>
                    </a:p>
                  </a:txBody>
                  <a:tcPr marT="45725" marB="45725" marR="91450" marL="91450">
                    <a:solidFill>
                      <a:schemeClr val="lt1"/>
                    </a:solidFill>
                  </a:tcPr>
                </a:tc>
                <a:tc>
                  <a:txBody>
                    <a:bodyPr/>
                    <a:lstStyle/>
                    <a:p>
                      <a:pPr indent="0" lvl="0" marL="0" marR="0" rtl="0" algn="l">
                        <a:lnSpc>
                          <a:spcPct val="100000"/>
                        </a:lnSpc>
                        <a:spcBef>
                          <a:spcPts val="0"/>
                        </a:spcBef>
                        <a:spcAft>
                          <a:spcPts val="0"/>
                        </a:spcAft>
                        <a:buNone/>
                      </a:pPr>
                      <a:r>
                        <a:rPr lang="en-US" sz="1400" u="none" cap="none" strike="noStrike"/>
                        <a:t>2</a:t>
                      </a:r>
                      <a:endParaRPr/>
                    </a:p>
                  </a:txBody>
                  <a:tcPr marT="45725" marB="45725" marR="91450" marL="91450">
                    <a:solidFill>
                      <a:schemeClr val="lt1"/>
                    </a:solidFill>
                  </a:tcPr>
                </a:tc>
                <a:tc>
                  <a:txBody>
                    <a:bodyPr/>
                    <a:lstStyle/>
                    <a:p>
                      <a:pPr indent="0" lvl="0" marL="0" marR="0" rtl="0" algn="l">
                        <a:lnSpc>
                          <a:spcPct val="100000"/>
                        </a:lnSpc>
                        <a:spcBef>
                          <a:spcPts val="0"/>
                        </a:spcBef>
                        <a:spcAft>
                          <a:spcPts val="0"/>
                        </a:spcAft>
                        <a:buNone/>
                      </a:pPr>
                      <a:r>
                        <a:rPr lang="en-US" sz="1400" u="none" cap="none" strike="noStrike"/>
                        <a:t>3</a:t>
                      </a:r>
                      <a:endParaRPr/>
                    </a:p>
                  </a:txBody>
                  <a:tcPr marT="45725" marB="45725" marR="91450" marL="91450">
                    <a:solidFill>
                      <a:schemeClr val="lt1"/>
                    </a:solidFill>
                  </a:tcPr>
                </a:tc>
                <a:tc>
                  <a:txBody>
                    <a:bodyPr/>
                    <a:lstStyle/>
                    <a:p>
                      <a:pPr indent="0" lvl="0" marL="0" marR="0" rtl="0" algn="l">
                        <a:lnSpc>
                          <a:spcPct val="100000"/>
                        </a:lnSpc>
                        <a:spcBef>
                          <a:spcPts val="0"/>
                        </a:spcBef>
                        <a:spcAft>
                          <a:spcPts val="0"/>
                        </a:spcAft>
                        <a:buNone/>
                      </a:pPr>
                      <a:r>
                        <a:rPr lang="en-US" sz="1400" u="none" cap="none" strike="noStrike"/>
                        <a:t>2</a:t>
                      </a:r>
                      <a:endParaRPr/>
                    </a:p>
                  </a:txBody>
                  <a:tcPr marT="45725" marB="45725" marR="91450" marL="91450">
                    <a:solidFill>
                      <a:schemeClr val="lt1"/>
                    </a:solidFill>
                  </a:tcPr>
                </a:tc>
              </a:tr>
              <a:tr h="370850">
                <a:tc>
                  <a:txBody>
                    <a:bodyPr/>
                    <a:lstStyle/>
                    <a:p>
                      <a:pPr indent="0" lvl="0" marL="0" marR="0" rtl="0" algn="l">
                        <a:lnSpc>
                          <a:spcPct val="100000"/>
                        </a:lnSpc>
                        <a:spcBef>
                          <a:spcPts val="0"/>
                        </a:spcBef>
                        <a:spcAft>
                          <a:spcPts val="0"/>
                        </a:spcAft>
                        <a:buNone/>
                      </a:pPr>
                      <a:r>
                        <a:rPr lang="en-US" sz="1400" u="none" cap="none" strike="noStrike"/>
                        <a:t>3</a:t>
                      </a:r>
                      <a:endParaRPr/>
                    </a:p>
                  </a:txBody>
                  <a:tcPr marT="45725" marB="45725" marR="91450" marL="91450">
                    <a:solidFill>
                      <a:schemeClr val="lt1"/>
                    </a:solidFill>
                  </a:tcPr>
                </a:tc>
                <a:tc>
                  <a:txBody>
                    <a:bodyPr/>
                    <a:lstStyle/>
                    <a:p>
                      <a:pPr indent="0" lvl="0" marL="0" marR="0" rtl="0" algn="l">
                        <a:lnSpc>
                          <a:spcPct val="100000"/>
                        </a:lnSpc>
                        <a:spcBef>
                          <a:spcPts val="0"/>
                        </a:spcBef>
                        <a:spcAft>
                          <a:spcPts val="0"/>
                        </a:spcAft>
                        <a:buNone/>
                      </a:pPr>
                      <a:r>
                        <a:rPr lang="en-US" sz="1400" u="none" cap="none" strike="noStrike"/>
                        <a:t>3</a:t>
                      </a:r>
                      <a:endParaRPr/>
                    </a:p>
                  </a:txBody>
                  <a:tcPr marT="45725" marB="45725" marR="91450" marL="91450">
                    <a:solidFill>
                      <a:schemeClr val="lt1"/>
                    </a:solidFill>
                  </a:tcPr>
                </a:tc>
                <a:tc>
                  <a:txBody>
                    <a:bodyPr/>
                    <a:lstStyle/>
                    <a:p>
                      <a:pPr indent="0" lvl="0" marL="0" marR="0" rtl="0" algn="l">
                        <a:lnSpc>
                          <a:spcPct val="100000"/>
                        </a:lnSpc>
                        <a:spcBef>
                          <a:spcPts val="0"/>
                        </a:spcBef>
                        <a:spcAft>
                          <a:spcPts val="0"/>
                        </a:spcAft>
                        <a:buNone/>
                      </a:pPr>
                      <a:r>
                        <a:rPr lang="en-US" sz="1400" u="none" cap="none" strike="noStrike"/>
                        <a:t>1</a:t>
                      </a:r>
                      <a:endParaRPr/>
                    </a:p>
                  </a:txBody>
                  <a:tcPr marT="45725" marB="45725" marR="91450" marL="91450">
                    <a:solidFill>
                      <a:schemeClr val="lt1"/>
                    </a:solidFill>
                  </a:tcPr>
                </a:tc>
                <a:tc>
                  <a:txBody>
                    <a:bodyPr/>
                    <a:lstStyle/>
                    <a:p>
                      <a:pPr indent="0" lvl="0" marL="0" marR="0" rtl="0" algn="l">
                        <a:lnSpc>
                          <a:spcPct val="100000"/>
                        </a:lnSpc>
                        <a:spcBef>
                          <a:spcPts val="0"/>
                        </a:spcBef>
                        <a:spcAft>
                          <a:spcPts val="0"/>
                        </a:spcAft>
                        <a:buNone/>
                      </a:pPr>
                      <a:r>
                        <a:rPr lang="en-US" sz="1400" u="none" cap="none" strike="noStrike"/>
                        <a:t>3</a:t>
                      </a:r>
                      <a:endParaRPr/>
                    </a:p>
                  </a:txBody>
                  <a:tcPr marT="45725" marB="45725" marR="91450" marL="91450">
                    <a:solidFill>
                      <a:schemeClr val="lt1"/>
                    </a:solidFill>
                  </a:tcPr>
                </a:tc>
              </a:tr>
              <a:tr h="370850">
                <a:tc>
                  <a:txBody>
                    <a:bodyPr/>
                    <a:lstStyle/>
                    <a:p>
                      <a:pPr indent="0" lvl="0" marL="0" marR="0" rtl="0" algn="l">
                        <a:lnSpc>
                          <a:spcPct val="100000"/>
                        </a:lnSpc>
                        <a:spcBef>
                          <a:spcPts val="0"/>
                        </a:spcBef>
                        <a:spcAft>
                          <a:spcPts val="0"/>
                        </a:spcAft>
                        <a:buNone/>
                      </a:pPr>
                      <a:r>
                        <a:rPr lang="en-US" sz="1400" u="none" cap="none" strike="noStrike"/>
                        <a:t>2</a:t>
                      </a:r>
                      <a:endParaRPr/>
                    </a:p>
                  </a:txBody>
                  <a:tcPr marT="45725" marB="45725" marR="91450" marL="91450">
                    <a:solidFill>
                      <a:schemeClr val="lt1"/>
                    </a:solidFill>
                  </a:tcPr>
                </a:tc>
                <a:tc>
                  <a:txBody>
                    <a:bodyPr/>
                    <a:lstStyle/>
                    <a:p>
                      <a:pPr indent="0" lvl="0" marL="0" marR="0" rtl="0" algn="l">
                        <a:lnSpc>
                          <a:spcPct val="100000"/>
                        </a:lnSpc>
                        <a:spcBef>
                          <a:spcPts val="0"/>
                        </a:spcBef>
                        <a:spcAft>
                          <a:spcPts val="0"/>
                        </a:spcAft>
                        <a:buNone/>
                      </a:pPr>
                      <a:r>
                        <a:rPr lang="en-US" sz="1400" u="none" cap="none" strike="noStrike"/>
                        <a:t>3</a:t>
                      </a:r>
                      <a:endParaRPr/>
                    </a:p>
                  </a:txBody>
                  <a:tcPr marT="45725" marB="45725" marR="91450" marL="91450">
                    <a:solidFill>
                      <a:schemeClr val="lt1"/>
                    </a:solidFill>
                  </a:tcPr>
                </a:tc>
                <a:tc>
                  <a:txBody>
                    <a:bodyPr/>
                    <a:lstStyle/>
                    <a:p>
                      <a:pPr indent="0" lvl="0" marL="0" marR="0" rtl="0" algn="l">
                        <a:lnSpc>
                          <a:spcPct val="100000"/>
                        </a:lnSpc>
                        <a:spcBef>
                          <a:spcPts val="0"/>
                        </a:spcBef>
                        <a:spcAft>
                          <a:spcPts val="0"/>
                        </a:spcAft>
                        <a:buNone/>
                      </a:pPr>
                      <a:r>
                        <a:rPr lang="en-US" sz="1400" u="none" cap="none" strike="noStrike"/>
                        <a:t>2</a:t>
                      </a:r>
                      <a:endParaRPr/>
                    </a:p>
                  </a:txBody>
                  <a:tcPr marT="45725" marB="45725" marR="91450" marL="91450">
                    <a:solidFill>
                      <a:schemeClr val="lt1"/>
                    </a:solidFill>
                  </a:tcPr>
                </a:tc>
                <a:tc>
                  <a:txBody>
                    <a:bodyPr/>
                    <a:lstStyle/>
                    <a:p>
                      <a:pPr indent="0" lvl="0" marL="0" marR="0" rtl="0" algn="l">
                        <a:lnSpc>
                          <a:spcPct val="100000"/>
                        </a:lnSpc>
                        <a:spcBef>
                          <a:spcPts val="0"/>
                        </a:spcBef>
                        <a:spcAft>
                          <a:spcPts val="0"/>
                        </a:spcAft>
                        <a:buNone/>
                      </a:pPr>
                      <a:r>
                        <a:rPr lang="en-US" sz="1400" u="none" cap="none" strike="noStrike"/>
                        <a:t>2</a:t>
                      </a:r>
                      <a:endParaRPr/>
                    </a:p>
                  </a:txBody>
                  <a:tcPr marT="45725" marB="45725" marR="91450" marL="91450">
                    <a:solidFill>
                      <a:schemeClr val="lt1"/>
                    </a:solidFill>
                  </a:tcPr>
                </a:tc>
              </a:tr>
              <a:tr h="370850">
                <a:tc>
                  <a:txBody>
                    <a:bodyPr/>
                    <a:lstStyle/>
                    <a:p>
                      <a:pPr indent="0" lvl="0" marL="0" marR="0" rtl="0" algn="l">
                        <a:lnSpc>
                          <a:spcPct val="100000"/>
                        </a:lnSpc>
                        <a:spcBef>
                          <a:spcPts val="0"/>
                        </a:spcBef>
                        <a:spcAft>
                          <a:spcPts val="0"/>
                        </a:spcAft>
                        <a:buNone/>
                      </a:pPr>
                      <a:r>
                        <a:rPr lang="en-US" sz="1400" u="none" cap="none" strike="noStrike"/>
                        <a:t>2</a:t>
                      </a:r>
                      <a:endParaRPr/>
                    </a:p>
                  </a:txBody>
                  <a:tcPr marT="45725" marB="45725" marR="91450" marL="91450">
                    <a:solidFill>
                      <a:schemeClr val="lt1"/>
                    </a:solidFill>
                  </a:tcPr>
                </a:tc>
                <a:tc>
                  <a:txBody>
                    <a:bodyPr/>
                    <a:lstStyle/>
                    <a:p>
                      <a:pPr indent="0" lvl="0" marL="0" marR="0" rtl="0" algn="l">
                        <a:lnSpc>
                          <a:spcPct val="100000"/>
                        </a:lnSpc>
                        <a:spcBef>
                          <a:spcPts val="0"/>
                        </a:spcBef>
                        <a:spcAft>
                          <a:spcPts val="0"/>
                        </a:spcAft>
                        <a:buNone/>
                      </a:pPr>
                      <a:r>
                        <a:rPr lang="en-US" sz="1400" u="none" cap="none" strike="noStrike"/>
                        <a:t>1</a:t>
                      </a:r>
                      <a:endParaRPr/>
                    </a:p>
                  </a:txBody>
                  <a:tcPr marT="45725" marB="45725" marR="91450" marL="91450">
                    <a:solidFill>
                      <a:schemeClr val="lt1"/>
                    </a:solidFill>
                  </a:tcPr>
                </a:tc>
                <a:tc>
                  <a:txBody>
                    <a:bodyPr/>
                    <a:lstStyle/>
                    <a:p>
                      <a:pPr indent="0" lvl="0" marL="0" marR="0" rtl="0" algn="l">
                        <a:lnSpc>
                          <a:spcPct val="100000"/>
                        </a:lnSpc>
                        <a:spcBef>
                          <a:spcPts val="0"/>
                        </a:spcBef>
                        <a:spcAft>
                          <a:spcPts val="0"/>
                        </a:spcAft>
                        <a:buNone/>
                      </a:pPr>
                      <a:r>
                        <a:rPr lang="en-US" sz="1400" u="none" cap="none" strike="noStrike"/>
                        <a:t>2</a:t>
                      </a:r>
                      <a:endParaRPr/>
                    </a:p>
                  </a:txBody>
                  <a:tcPr marT="45725" marB="45725" marR="91450" marL="91450">
                    <a:solidFill>
                      <a:schemeClr val="lt1"/>
                    </a:solidFill>
                  </a:tcPr>
                </a:tc>
                <a:tc>
                  <a:txBody>
                    <a:bodyPr/>
                    <a:lstStyle/>
                    <a:p>
                      <a:pPr indent="0" lvl="0" marL="0" marR="0" rtl="0" algn="l">
                        <a:lnSpc>
                          <a:spcPct val="100000"/>
                        </a:lnSpc>
                        <a:spcBef>
                          <a:spcPts val="0"/>
                        </a:spcBef>
                        <a:spcAft>
                          <a:spcPts val="0"/>
                        </a:spcAft>
                        <a:buNone/>
                      </a:pPr>
                      <a:r>
                        <a:rPr lang="en-US" sz="1400" u="none" cap="none" strike="noStrike"/>
                        <a:t>3</a:t>
                      </a:r>
                      <a:endParaRPr/>
                    </a:p>
                  </a:txBody>
                  <a:tcPr marT="45725" marB="45725" marR="91450" marL="91450">
                    <a:solidFill>
                      <a:schemeClr val="lt1"/>
                    </a:solidFill>
                  </a:tcPr>
                </a:tc>
              </a:tr>
            </a:tbl>
          </a:graphicData>
        </a:graphic>
      </p:graphicFrame>
      <p:sp>
        <p:nvSpPr>
          <p:cNvPr id="351" name="Google Shape;351;p46"/>
          <p:cNvSpPr txBox="1"/>
          <p:nvPr/>
        </p:nvSpPr>
        <p:spPr>
          <a:xfrm>
            <a:off x="5798697" y="532255"/>
            <a:ext cx="41972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FF0000"/>
                </a:solidFill>
                <a:latin typeface="Arial"/>
                <a:ea typeface="Arial"/>
                <a:cs typeface="Arial"/>
                <a:sym typeface="Arial"/>
              </a:rPr>
              <a:t>q</a:t>
            </a:r>
            <a:endParaRPr/>
          </a:p>
        </p:txBody>
      </p:sp>
      <p:sp>
        <p:nvSpPr>
          <p:cNvPr id="352" name="Google Shape;352;p46"/>
          <p:cNvSpPr txBox="1"/>
          <p:nvPr/>
        </p:nvSpPr>
        <p:spPr>
          <a:xfrm>
            <a:off x="4099809" y="1707838"/>
            <a:ext cx="41972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FF0000"/>
                </a:solidFill>
                <a:latin typeface="Arial"/>
                <a:ea typeface="Arial"/>
                <a:cs typeface="Arial"/>
                <a:sym typeface="Arial"/>
              </a:rPr>
              <a:t>p</a:t>
            </a:r>
            <a:endParaRPr/>
          </a:p>
        </p:txBody>
      </p:sp>
      <p:sp>
        <p:nvSpPr>
          <p:cNvPr id="353" name="Google Shape;353;p46"/>
          <p:cNvSpPr txBox="1"/>
          <p:nvPr/>
        </p:nvSpPr>
        <p:spPr>
          <a:xfrm>
            <a:off x="112426" y="2892549"/>
            <a:ext cx="9203962"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FFC000"/>
                </a:solidFill>
                <a:latin typeface="Arial"/>
                <a:ea typeface="Arial"/>
                <a:cs typeface="Arial"/>
                <a:sym typeface="Arial"/>
              </a:rPr>
              <a:t>4- path between q and p is not possible, because q has no 4 adjacent pixels with values 1 or 2. </a:t>
            </a:r>
            <a:endParaRPr/>
          </a:p>
        </p:txBody>
      </p:sp>
      <p:sp>
        <p:nvSpPr>
          <p:cNvPr id="354" name="Google Shape;354;p46"/>
          <p:cNvSpPr txBox="1"/>
          <p:nvPr/>
        </p:nvSpPr>
        <p:spPr>
          <a:xfrm>
            <a:off x="112426" y="3687436"/>
            <a:ext cx="3627619" cy="8617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FFC000"/>
                </a:solidFill>
                <a:latin typeface="Arial"/>
                <a:ea typeface="Arial"/>
                <a:cs typeface="Arial"/>
                <a:sym typeface="Arial"/>
              </a:rPr>
              <a:t>8- path between q and p is possible, </a:t>
            </a:r>
            <a:endParaRPr/>
          </a:p>
          <a:p>
            <a:pPr indent="0" lvl="0" marL="0" marR="0" rtl="0" algn="l">
              <a:lnSpc>
                <a:spcPct val="100000"/>
              </a:lnSpc>
              <a:spcBef>
                <a:spcPts val="0"/>
              </a:spcBef>
              <a:spcAft>
                <a:spcPts val="0"/>
              </a:spcAft>
              <a:buNone/>
            </a:pPr>
            <a:r>
              <a:t/>
            </a:r>
            <a:endParaRPr b="1" i="0" sz="1400" u="none" cap="none" strike="noStrike">
              <a:solidFill>
                <a:srgbClr val="FFC000"/>
              </a:solidFill>
              <a:latin typeface="Arial"/>
              <a:ea typeface="Arial"/>
              <a:cs typeface="Arial"/>
              <a:sym typeface="Arial"/>
            </a:endParaRPr>
          </a:p>
        </p:txBody>
      </p:sp>
      <p:graphicFrame>
        <p:nvGraphicFramePr>
          <p:cNvPr id="355" name="Google Shape;355;p46"/>
          <p:cNvGraphicFramePr/>
          <p:nvPr/>
        </p:nvGraphicFramePr>
        <p:xfrm>
          <a:off x="3657599" y="3374694"/>
          <a:ext cx="3000000" cy="3000000"/>
        </p:xfrm>
        <a:graphic>
          <a:graphicData uri="http://schemas.openxmlformats.org/drawingml/2006/table">
            <a:tbl>
              <a:tblPr bandRow="1" firstRow="1">
                <a:noFill/>
                <a:tableStyleId>{5AE9B450-B9C2-4A24-B19B-DC6771DC09DA}</a:tableStyleId>
              </a:tblPr>
              <a:tblGrid>
                <a:gridCol w="587750"/>
                <a:gridCol w="587750"/>
                <a:gridCol w="587750"/>
                <a:gridCol w="587750"/>
              </a:tblGrid>
              <a:tr h="370850">
                <a:tc>
                  <a:txBody>
                    <a:bodyPr/>
                    <a:lstStyle/>
                    <a:p>
                      <a:pPr indent="0" lvl="0" marL="0" marR="0" rtl="0" algn="l">
                        <a:lnSpc>
                          <a:spcPct val="100000"/>
                        </a:lnSpc>
                        <a:spcBef>
                          <a:spcPts val="0"/>
                        </a:spcBef>
                        <a:spcAft>
                          <a:spcPts val="0"/>
                        </a:spcAft>
                        <a:buNone/>
                      </a:pPr>
                      <a:r>
                        <a:rPr lang="en-US" sz="1400" u="none" cap="none" strike="noStrike"/>
                        <a:t>4</a:t>
                      </a:r>
                      <a:endParaRPr/>
                    </a:p>
                  </a:txBody>
                  <a:tcPr marT="45725" marB="45725" marR="91450" marL="91450">
                    <a:solidFill>
                      <a:schemeClr val="lt1"/>
                    </a:solidFill>
                  </a:tcPr>
                </a:tc>
                <a:tc>
                  <a:txBody>
                    <a:bodyPr/>
                    <a:lstStyle/>
                    <a:p>
                      <a:pPr indent="0" lvl="0" marL="0" marR="0" rtl="0" algn="l">
                        <a:lnSpc>
                          <a:spcPct val="100000"/>
                        </a:lnSpc>
                        <a:spcBef>
                          <a:spcPts val="0"/>
                        </a:spcBef>
                        <a:spcAft>
                          <a:spcPts val="0"/>
                        </a:spcAft>
                        <a:buNone/>
                      </a:pPr>
                      <a:r>
                        <a:rPr lang="en-US" sz="1400" u="none" cap="none" strike="noStrike"/>
                        <a:t>2</a:t>
                      </a:r>
                      <a:endParaRPr/>
                    </a:p>
                  </a:txBody>
                  <a:tcPr marT="45725" marB="45725" marR="91450" marL="91450">
                    <a:solidFill>
                      <a:schemeClr val="lt1"/>
                    </a:solidFill>
                  </a:tcPr>
                </a:tc>
                <a:tc>
                  <a:txBody>
                    <a:bodyPr/>
                    <a:lstStyle/>
                    <a:p>
                      <a:pPr indent="0" lvl="0" marL="0" marR="0" rtl="0" algn="l">
                        <a:lnSpc>
                          <a:spcPct val="100000"/>
                        </a:lnSpc>
                        <a:spcBef>
                          <a:spcPts val="0"/>
                        </a:spcBef>
                        <a:spcAft>
                          <a:spcPts val="0"/>
                        </a:spcAft>
                        <a:buNone/>
                      </a:pPr>
                      <a:r>
                        <a:rPr lang="en-US" sz="1400" u="none" cap="none" strike="noStrike"/>
                        <a:t>3</a:t>
                      </a:r>
                      <a:endParaRPr/>
                    </a:p>
                  </a:txBody>
                  <a:tcPr marT="45725" marB="45725" marR="91450" marL="91450">
                    <a:solidFill>
                      <a:schemeClr val="lt1"/>
                    </a:solidFill>
                  </a:tcPr>
                </a:tc>
                <a:tc>
                  <a:txBody>
                    <a:bodyPr/>
                    <a:lstStyle/>
                    <a:p>
                      <a:pPr indent="0" lvl="0" marL="0" marR="0" rtl="0" algn="l">
                        <a:lnSpc>
                          <a:spcPct val="100000"/>
                        </a:lnSpc>
                        <a:spcBef>
                          <a:spcPts val="0"/>
                        </a:spcBef>
                        <a:spcAft>
                          <a:spcPts val="0"/>
                        </a:spcAft>
                        <a:buNone/>
                      </a:pPr>
                      <a:r>
                        <a:rPr lang="en-US" sz="1400" u="none" cap="none" strike="noStrike"/>
                        <a:t>2</a:t>
                      </a:r>
                      <a:endParaRPr/>
                    </a:p>
                  </a:txBody>
                  <a:tcPr marT="45725" marB="45725" marR="91450" marL="91450">
                    <a:solidFill>
                      <a:schemeClr val="lt1"/>
                    </a:solidFill>
                  </a:tcPr>
                </a:tc>
              </a:tr>
              <a:tr h="370850">
                <a:tc>
                  <a:txBody>
                    <a:bodyPr/>
                    <a:lstStyle/>
                    <a:p>
                      <a:pPr indent="0" lvl="0" marL="0" marR="0" rtl="0" algn="l">
                        <a:lnSpc>
                          <a:spcPct val="100000"/>
                        </a:lnSpc>
                        <a:spcBef>
                          <a:spcPts val="0"/>
                        </a:spcBef>
                        <a:spcAft>
                          <a:spcPts val="0"/>
                        </a:spcAft>
                        <a:buNone/>
                      </a:pPr>
                      <a:r>
                        <a:rPr lang="en-US" sz="1400" u="none" cap="none" strike="noStrike"/>
                        <a:t>3</a:t>
                      </a:r>
                      <a:endParaRPr/>
                    </a:p>
                  </a:txBody>
                  <a:tcPr marT="45725" marB="45725" marR="91450" marL="91450">
                    <a:solidFill>
                      <a:schemeClr val="lt1"/>
                    </a:solidFill>
                  </a:tcPr>
                </a:tc>
                <a:tc>
                  <a:txBody>
                    <a:bodyPr/>
                    <a:lstStyle/>
                    <a:p>
                      <a:pPr indent="0" lvl="0" marL="0" marR="0" rtl="0" algn="l">
                        <a:lnSpc>
                          <a:spcPct val="100000"/>
                        </a:lnSpc>
                        <a:spcBef>
                          <a:spcPts val="0"/>
                        </a:spcBef>
                        <a:spcAft>
                          <a:spcPts val="0"/>
                        </a:spcAft>
                        <a:buNone/>
                      </a:pPr>
                      <a:r>
                        <a:rPr lang="en-US" sz="1400" u="none" cap="none" strike="noStrike"/>
                        <a:t>3</a:t>
                      </a:r>
                      <a:endParaRPr/>
                    </a:p>
                  </a:txBody>
                  <a:tcPr marT="45725" marB="45725" marR="91450" marL="91450">
                    <a:solidFill>
                      <a:schemeClr val="lt1"/>
                    </a:solidFill>
                  </a:tcPr>
                </a:tc>
                <a:tc>
                  <a:txBody>
                    <a:bodyPr/>
                    <a:lstStyle/>
                    <a:p>
                      <a:pPr indent="0" lvl="0" marL="0" marR="0" rtl="0" algn="l">
                        <a:lnSpc>
                          <a:spcPct val="100000"/>
                        </a:lnSpc>
                        <a:spcBef>
                          <a:spcPts val="0"/>
                        </a:spcBef>
                        <a:spcAft>
                          <a:spcPts val="0"/>
                        </a:spcAft>
                        <a:buNone/>
                      </a:pPr>
                      <a:r>
                        <a:rPr lang="en-US" sz="1400" u="none" cap="none" strike="noStrike"/>
                        <a:t>1</a:t>
                      </a:r>
                      <a:endParaRPr/>
                    </a:p>
                  </a:txBody>
                  <a:tcPr marT="45725" marB="45725" marR="91450" marL="91450">
                    <a:solidFill>
                      <a:schemeClr val="lt1"/>
                    </a:solidFill>
                  </a:tcPr>
                </a:tc>
                <a:tc>
                  <a:txBody>
                    <a:bodyPr/>
                    <a:lstStyle/>
                    <a:p>
                      <a:pPr indent="0" lvl="0" marL="0" marR="0" rtl="0" algn="l">
                        <a:lnSpc>
                          <a:spcPct val="100000"/>
                        </a:lnSpc>
                        <a:spcBef>
                          <a:spcPts val="0"/>
                        </a:spcBef>
                        <a:spcAft>
                          <a:spcPts val="0"/>
                        </a:spcAft>
                        <a:buNone/>
                      </a:pPr>
                      <a:r>
                        <a:rPr lang="en-US" sz="1400" u="none" cap="none" strike="noStrike"/>
                        <a:t>3</a:t>
                      </a:r>
                      <a:endParaRPr/>
                    </a:p>
                  </a:txBody>
                  <a:tcPr marT="45725" marB="45725" marR="91450" marL="91450">
                    <a:solidFill>
                      <a:schemeClr val="lt1"/>
                    </a:solidFill>
                  </a:tcPr>
                </a:tc>
              </a:tr>
              <a:tr h="370850">
                <a:tc>
                  <a:txBody>
                    <a:bodyPr/>
                    <a:lstStyle/>
                    <a:p>
                      <a:pPr indent="0" lvl="0" marL="0" marR="0" rtl="0" algn="l">
                        <a:lnSpc>
                          <a:spcPct val="100000"/>
                        </a:lnSpc>
                        <a:spcBef>
                          <a:spcPts val="0"/>
                        </a:spcBef>
                        <a:spcAft>
                          <a:spcPts val="0"/>
                        </a:spcAft>
                        <a:buNone/>
                      </a:pPr>
                      <a:r>
                        <a:rPr lang="en-US" sz="1400" u="none" cap="none" strike="noStrike"/>
                        <a:t>2</a:t>
                      </a:r>
                      <a:endParaRPr/>
                    </a:p>
                  </a:txBody>
                  <a:tcPr marT="45725" marB="45725" marR="91450" marL="91450">
                    <a:solidFill>
                      <a:schemeClr val="lt1"/>
                    </a:solidFill>
                  </a:tcPr>
                </a:tc>
                <a:tc>
                  <a:txBody>
                    <a:bodyPr/>
                    <a:lstStyle/>
                    <a:p>
                      <a:pPr indent="0" lvl="0" marL="0" marR="0" rtl="0" algn="l">
                        <a:lnSpc>
                          <a:spcPct val="100000"/>
                        </a:lnSpc>
                        <a:spcBef>
                          <a:spcPts val="0"/>
                        </a:spcBef>
                        <a:spcAft>
                          <a:spcPts val="0"/>
                        </a:spcAft>
                        <a:buNone/>
                      </a:pPr>
                      <a:r>
                        <a:rPr lang="en-US" sz="1400" u="none" cap="none" strike="noStrike"/>
                        <a:t>3</a:t>
                      </a:r>
                      <a:endParaRPr/>
                    </a:p>
                  </a:txBody>
                  <a:tcPr marT="45725" marB="45725" marR="91450" marL="91450">
                    <a:solidFill>
                      <a:schemeClr val="lt1"/>
                    </a:solidFill>
                  </a:tcPr>
                </a:tc>
                <a:tc>
                  <a:txBody>
                    <a:bodyPr/>
                    <a:lstStyle/>
                    <a:p>
                      <a:pPr indent="0" lvl="0" marL="0" marR="0" rtl="0" algn="l">
                        <a:lnSpc>
                          <a:spcPct val="100000"/>
                        </a:lnSpc>
                        <a:spcBef>
                          <a:spcPts val="0"/>
                        </a:spcBef>
                        <a:spcAft>
                          <a:spcPts val="0"/>
                        </a:spcAft>
                        <a:buNone/>
                      </a:pPr>
                      <a:r>
                        <a:rPr lang="en-US" sz="1400" u="none" cap="none" strike="noStrike"/>
                        <a:t>2</a:t>
                      </a:r>
                      <a:endParaRPr/>
                    </a:p>
                  </a:txBody>
                  <a:tcPr marT="45725" marB="45725" marR="91450" marL="91450">
                    <a:solidFill>
                      <a:schemeClr val="lt1"/>
                    </a:solidFill>
                  </a:tcPr>
                </a:tc>
                <a:tc>
                  <a:txBody>
                    <a:bodyPr/>
                    <a:lstStyle/>
                    <a:p>
                      <a:pPr indent="0" lvl="0" marL="0" marR="0" rtl="0" algn="l">
                        <a:lnSpc>
                          <a:spcPct val="100000"/>
                        </a:lnSpc>
                        <a:spcBef>
                          <a:spcPts val="0"/>
                        </a:spcBef>
                        <a:spcAft>
                          <a:spcPts val="0"/>
                        </a:spcAft>
                        <a:buNone/>
                      </a:pPr>
                      <a:r>
                        <a:rPr lang="en-US" sz="1400" u="none" cap="none" strike="noStrike"/>
                        <a:t>2</a:t>
                      </a:r>
                      <a:endParaRPr/>
                    </a:p>
                  </a:txBody>
                  <a:tcPr marT="45725" marB="45725" marR="91450" marL="91450">
                    <a:solidFill>
                      <a:schemeClr val="lt1"/>
                    </a:solidFill>
                  </a:tcPr>
                </a:tc>
              </a:tr>
              <a:tr h="370850">
                <a:tc>
                  <a:txBody>
                    <a:bodyPr/>
                    <a:lstStyle/>
                    <a:p>
                      <a:pPr indent="0" lvl="0" marL="0" marR="0" rtl="0" algn="l">
                        <a:lnSpc>
                          <a:spcPct val="100000"/>
                        </a:lnSpc>
                        <a:spcBef>
                          <a:spcPts val="0"/>
                        </a:spcBef>
                        <a:spcAft>
                          <a:spcPts val="0"/>
                        </a:spcAft>
                        <a:buNone/>
                      </a:pPr>
                      <a:r>
                        <a:rPr lang="en-US" sz="1400" u="none" cap="none" strike="noStrike"/>
                        <a:t>2</a:t>
                      </a:r>
                      <a:endParaRPr/>
                    </a:p>
                  </a:txBody>
                  <a:tcPr marT="45725" marB="45725" marR="91450" marL="91450">
                    <a:solidFill>
                      <a:schemeClr val="lt1"/>
                    </a:solidFill>
                  </a:tcPr>
                </a:tc>
                <a:tc>
                  <a:txBody>
                    <a:bodyPr/>
                    <a:lstStyle/>
                    <a:p>
                      <a:pPr indent="0" lvl="0" marL="0" marR="0" rtl="0" algn="l">
                        <a:lnSpc>
                          <a:spcPct val="100000"/>
                        </a:lnSpc>
                        <a:spcBef>
                          <a:spcPts val="0"/>
                        </a:spcBef>
                        <a:spcAft>
                          <a:spcPts val="0"/>
                        </a:spcAft>
                        <a:buNone/>
                      </a:pPr>
                      <a:r>
                        <a:rPr lang="en-US" sz="1400" u="none" cap="none" strike="noStrike"/>
                        <a:t>1</a:t>
                      </a:r>
                      <a:endParaRPr/>
                    </a:p>
                  </a:txBody>
                  <a:tcPr marT="45725" marB="45725" marR="91450" marL="91450">
                    <a:solidFill>
                      <a:schemeClr val="lt1"/>
                    </a:solidFill>
                  </a:tcPr>
                </a:tc>
                <a:tc>
                  <a:txBody>
                    <a:bodyPr/>
                    <a:lstStyle/>
                    <a:p>
                      <a:pPr indent="0" lvl="0" marL="0" marR="0" rtl="0" algn="l">
                        <a:lnSpc>
                          <a:spcPct val="100000"/>
                        </a:lnSpc>
                        <a:spcBef>
                          <a:spcPts val="0"/>
                        </a:spcBef>
                        <a:spcAft>
                          <a:spcPts val="0"/>
                        </a:spcAft>
                        <a:buNone/>
                      </a:pPr>
                      <a:r>
                        <a:rPr lang="en-US" sz="1400" u="none" cap="none" strike="noStrike"/>
                        <a:t>2</a:t>
                      </a:r>
                      <a:endParaRPr/>
                    </a:p>
                  </a:txBody>
                  <a:tcPr marT="45725" marB="45725" marR="91450" marL="91450">
                    <a:solidFill>
                      <a:schemeClr val="lt1"/>
                    </a:solidFill>
                  </a:tcPr>
                </a:tc>
                <a:tc>
                  <a:txBody>
                    <a:bodyPr/>
                    <a:lstStyle/>
                    <a:p>
                      <a:pPr indent="0" lvl="0" marL="0" marR="0" rtl="0" algn="l">
                        <a:lnSpc>
                          <a:spcPct val="100000"/>
                        </a:lnSpc>
                        <a:spcBef>
                          <a:spcPts val="0"/>
                        </a:spcBef>
                        <a:spcAft>
                          <a:spcPts val="0"/>
                        </a:spcAft>
                        <a:buNone/>
                      </a:pPr>
                      <a:r>
                        <a:rPr lang="en-US" sz="1400" u="none" cap="none" strike="noStrike"/>
                        <a:t>3</a:t>
                      </a:r>
                      <a:endParaRPr/>
                    </a:p>
                  </a:txBody>
                  <a:tcPr marT="45725" marB="45725" marR="91450" marL="91450">
                    <a:solidFill>
                      <a:schemeClr val="lt1"/>
                    </a:solidFill>
                  </a:tcPr>
                </a:tc>
              </a:tr>
            </a:tbl>
          </a:graphicData>
        </a:graphic>
      </p:graphicFrame>
      <p:sp>
        <p:nvSpPr>
          <p:cNvPr id="356" name="Google Shape;356;p46"/>
          <p:cNvSpPr txBox="1"/>
          <p:nvPr/>
        </p:nvSpPr>
        <p:spPr>
          <a:xfrm>
            <a:off x="4047343" y="4579885"/>
            <a:ext cx="41972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FF0000"/>
                </a:solidFill>
                <a:latin typeface="Arial"/>
                <a:ea typeface="Arial"/>
                <a:cs typeface="Arial"/>
                <a:sym typeface="Arial"/>
              </a:rPr>
              <a:t>p</a:t>
            </a:r>
            <a:endParaRPr/>
          </a:p>
        </p:txBody>
      </p:sp>
      <p:sp>
        <p:nvSpPr>
          <p:cNvPr id="357" name="Google Shape;357;p46"/>
          <p:cNvSpPr txBox="1"/>
          <p:nvPr/>
        </p:nvSpPr>
        <p:spPr>
          <a:xfrm>
            <a:off x="5798697" y="3345086"/>
            <a:ext cx="41972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FF0000"/>
                </a:solidFill>
                <a:latin typeface="Arial"/>
                <a:ea typeface="Arial"/>
                <a:cs typeface="Arial"/>
                <a:sym typeface="Arial"/>
              </a:rPr>
              <a:t>q</a:t>
            </a:r>
            <a:endParaRPr/>
          </a:p>
        </p:txBody>
      </p:sp>
      <p:cxnSp>
        <p:nvCxnSpPr>
          <p:cNvPr id="358" name="Google Shape;358;p46"/>
          <p:cNvCxnSpPr/>
          <p:nvPr/>
        </p:nvCxnSpPr>
        <p:spPr>
          <a:xfrm flipH="1">
            <a:off x="4976734" y="3575154"/>
            <a:ext cx="532151" cy="314794"/>
          </a:xfrm>
          <a:prstGeom prst="straightConnector1">
            <a:avLst/>
          </a:prstGeom>
          <a:noFill/>
          <a:ln cap="flat" cmpd="sng" w="19050">
            <a:solidFill>
              <a:srgbClr val="FF0000"/>
            </a:solidFill>
            <a:prstDash val="solid"/>
            <a:round/>
            <a:headEnd len="sm" w="sm" type="none"/>
            <a:tailEnd len="sm" w="sm" type="none"/>
          </a:ln>
        </p:spPr>
      </p:cxnSp>
      <p:cxnSp>
        <p:nvCxnSpPr>
          <p:cNvPr id="359" name="Google Shape;359;p46"/>
          <p:cNvCxnSpPr/>
          <p:nvPr/>
        </p:nvCxnSpPr>
        <p:spPr>
          <a:xfrm>
            <a:off x="4980482" y="3949537"/>
            <a:ext cx="0" cy="267067"/>
          </a:xfrm>
          <a:prstGeom prst="straightConnector1">
            <a:avLst/>
          </a:prstGeom>
          <a:noFill/>
          <a:ln cap="flat" cmpd="sng" w="19050">
            <a:solidFill>
              <a:srgbClr val="FF0000"/>
            </a:solidFill>
            <a:prstDash val="solid"/>
            <a:round/>
            <a:headEnd len="sm" w="sm" type="none"/>
            <a:tailEnd len="sm" w="sm" type="none"/>
          </a:ln>
        </p:spPr>
      </p:cxnSp>
      <p:cxnSp>
        <p:nvCxnSpPr>
          <p:cNvPr id="360" name="Google Shape;360;p46"/>
          <p:cNvCxnSpPr/>
          <p:nvPr/>
        </p:nvCxnSpPr>
        <p:spPr>
          <a:xfrm flipH="1">
            <a:off x="4362136" y="4312818"/>
            <a:ext cx="605854" cy="298427"/>
          </a:xfrm>
          <a:prstGeom prst="straightConnector1">
            <a:avLst/>
          </a:prstGeom>
          <a:noFill/>
          <a:ln cap="flat" cmpd="sng" w="19050">
            <a:solidFill>
              <a:srgbClr val="FF0000"/>
            </a:solidFill>
            <a:prstDash val="solid"/>
            <a:round/>
            <a:headEnd len="sm" w="sm" type="none"/>
            <a:tailEnd len="sm" w="sm" type="none"/>
          </a:ln>
        </p:spPr>
      </p:cxnSp>
      <p:cxnSp>
        <p:nvCxnSpPr>
          <p:cNvPr id="361" name="Google Shape;361;p46"/>
          <p:cNvCxnSpPr/>
          <p:nvPr/>
        </p:nvCxnSpPr>
        <p:spPr>
          <a:xfrm rot="10800000">
            <a:off x="3837481" y="4641226"/>
            <a:ext cx="524655" cy="0"/>
          </a:xfrm>
          <a:prstGeom prst="straightConnector1">
            <a:avLst/>
          </a:prstGeom>
          <a:noFill/>
          <a:ln cap="flat" cmpd="sng" w="19050">
            <a:solidFill>
              <a:srgbClr val="FF0000"/>
            </a:solidFill>
            <a:prstDash val="solid"/>
            <a:round/>
            <a:headEnd len="sm" w="sm" type="none"/>
            <a:tailEnd len="sm" w="sm" type="none"/>
          </a:ln>
        </p:spPr>
      </p:cxnSp>
      <p:sp>
        <p:nvSpPr>
          <p:cNvPr id="362" name="Google Shape;362;p46"/>
          <p:cNvSpPr txBox="1"/>
          <p:nvPr/>
        </p:nvSpPr>
        <p:spPr>
          <a:xfrm>
            <a:off x="6693108" y="3837482"/>
            <a:ext cx="154398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FFC000"/>
                </a:solidFill>
                <a:latin typeface="Arial"/>
                <a:ea typeface="Arial"/>
                <a:cs typeface="Arial"/>
                <a:sym typeface="Arial"/>
              </a:rPr>
              <a:t>Length =4</a:t>
            </a:r>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7"/>
          <p:cNvSpPr txBox="1"/>
          <p:nvPr/>
        </p:nvSpPr>
        <p:spPr>
          <a:xfrm>
            <a:off x="0" y="212892"/>
            <a:ext cx="3627619"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FFC000"/>
                </a:solidFill>
                <a:latin typeface="Arial"/>
                <a:ea typeface="Arial"/>
                <a:cs typeface="Arial"/>
                <a:sym typeface="Arial"/>
              </a:rPr>
              <a:t>m- path between q and p is possible, </a:t>
            </a:r>
            <a:endParaRPr/>
          </a:p>
          <a:p>
            <a:pPr indent="0" lvl="0" marL="0" marR="0" rtl="0" algn="l">
              <a:lnSpc>
                <a:spcPct val="100000"/>
              </a:lnSpc>
              <a:spcBef>
                <a:spcPts val="0"/>
              </a:spcBef>
              <a:spcAft>
                <a:spcPts val="0"/>
              </a:spcAft>
              <a:buNone/>
            </a:pPr>
            <a:r>
              <a:t/>
            </a:r>
            <a:endParaRPr b="1" i="0" sz="1400" u="none" cap="none" strike="noStrike">
              <a:solidFill>
                <a:srgbClr val="FFC000"/>
              </a:solidFill>
              <a:latin typeface="Arial"/>
              <a:ea typeface="Arial"/>
              <a:cs typeface="Arial"/>
              <a:sym typeface="Arial"/>
            </a:endParaRPr>
          </a:p>
        </p:txBody>
      </p:sp>
      <p:graphicFrame>
        <p:nvGraphicFramePr>
          <p:cNvPr id="368" name="Google Shape;368;p47"/>
          <p:cNvGraphicFramePr/>
          <p:nvPr/>
        </p:nvGraphicFramePr>
        <p:xfrm>
          <a:off x="3657599" y="331688"/>
          <a:ext cx="3000000" cy="3000000"/>
        </p:xfrm>
        <a:graphic>
          <a:graphicData uri="http://schemas.openxmlformats.org/drawingml/2006/table">
            <a:tbl>
              <a:tblPr bandRow="1" firstRow="1">
                <a:noFill/>
                <a:tableStyleId>{5AE9B450-B9C2-4A24-B19B-DC6771DC09DA}</a:tableStyleId>
              </a:tblPr>
              <a:tblGrid>
                <a:gridCol w="587750"/>
                <a:gridCol w="587750"/>
                <a:gridCol w="587750"/>
                <a:gridCol w="587750"/>
              </a:tblGrid>
              <a:tr h="370850">
                <a:tc>
                  <a:txBody>
                    <a:bodyPr/>
                    <a:lstStyle/>
                    <a:p>
                      <a:pPr indent="0" lvl="0" marL="0" marR="0" rtl="0" algn="l">
                        <a:lnSpc>
                          <a:spcPct val="100000"/>
                        </a:lnSpc>
                        <a:spcBef>
                          <a:spcPts val="0"/>
                        </a:spcBef>
                        <a:spcAft>
                          <a:spcPts val="0"/>
                        </a:spcAft>
                        <a:buNone/>
                      </a:pPr>
                      <a:r>
                        <a:rPr lang="en-US" sz="1400" u="none" cap="none" strike="noStrike"/>
                        <a:t>4</a:t>
                      </a:r>
                      <a:endParaRPr/>
                    </a:p>
                  </a:txBody>
                  <a:tcPr marT="45725" marB="45725" marR="91450" marL="91450">
                    <a:solidFill>
                      <a:schemeClr val="lt1"/>
                    </a:solidFill>
                  </a:tcPr>
                </a:tc>
                <a:tc>
                  <a:txBody>
                    <a:bodyPr/>
                    <a:lstStyle/>
                    <a:p>
                      <a:pPr indent="0" lvl="0" marL="0" marR="0" rtl="0" algn="l">
                        <a:lnSpc>
                          <a:spcPct val="100000"/>
                        </a:lnSpc>
                        <a:spcBef>
                          <a:spcPts val="0"/>
                        </a:spcBef>
                        <a:spcAft>
                          <a:spcPts val="0"/>
                        </a:spcAft>
                        <a:buNone/>
                      </a:pPr>
                      <a:r>
                        <a:rPr lang="en-US" sz="1400" u="none" cap="none" strike="noStrike"/>
                        <a:t>2</a:t>
                      </a:r>
                      <a:endParaRPr/>
                    </a:p>
                  </a:txBody>
                  <a:tcPr marT="45725" marB="45725" marR="91450" marL="91450">
                    <a:solidFill>
                      <a:schemeClr val="lt1"/>
                    </a:solidFill>
                  </a:tcPr>
                </a:tc>
                <a:tc>
                  <a:txBody>
                    <a:bodyPr/>
                    <a:lstStyle/>
                    <a:p>
                      <a:pPr indent="0" lvl="0" marL="0" marR="0" rtl="0" algn="l">
                        <a:lnSpc>
                          <a:spcPct val="100000"/>
                        </a:lnSpc>
                        <a:spcBef>
                          <a:spcPts val="0"/>
                        </a:spcBef>
                        <a:spcAft>
                          <a:spcPts val="0"/>
                        </a:spcAft>
                        <a:buNone/>
                      </a:pPr>
                      <a:r>
                        <a:rPr lang="en-US" sz="1400" u="none" cap="none" strike="noStrike"/>
                        <a:t>3</a:t>
                      </a:r>
                      <a:endParaRPr/>
                    </a:p>
                  </a:txBody>
                  <a:tcPr marT="45725" marB="45725" marR="91450" marL="91450">
                    <a:solidFill>
                      <a:schemeClr val="lt1"/>
                    </a:solidFill>
                  </a:tcPr>
                </a:tc>
                <a:tc>
                  <a:txBody>
                    <a:bodyPr/>
                    <a:lstStyle/>
                    <a:p>
                      <a:pPr indent="0" lvl="0" marL="0" marR="0" rtl="0" algn="l">
                        <a:lnSpc>
                          <a:spcPct val="100000"/>
                        </a:lnSpc>
                        <a:spcBef>
                          <a:spcPts val="0"/>
                        </a:spcBef>
                        <a:spcAft>
                          <a:spcPts val="0"/>
                        </a:spcAft>
                        <a:buNone/>
                      </a:pPr>
                      <a:r>
                        <a:rPr lang="en-US" sz="1400" u="none" cap="none" strike="noStrike"/>
                        <a:t>2</a:t>
                      </a:r>
                      <a:endParaRPr/>
                    </a:p>
                  </a:txBody>
                  <a:tcPr marT="45725" marB="45725" marR="91450" marL="91450">
                    <a:solidFill>
                      <a:schemeClr val="lt1"/>
                    </a:solidFill>
                  </a:tcPr>
                </a:tc>
              </a:tr>
              <a:tr h="370850">
                <a:tc>
                  <a:txBody>
                    <a:bodyPr/>
                    <a:lstStyle/>
                    <a:p>
                      <a:pPr indent="0" lvl="0" marL="0" marR="0" rtl="0" algn="l">
                        <a:lnSpc>
                          <a:spcPct val="100000"/>
                        </a:lnSpc>
                        <a:spcBef>
                          <a:spcPts val="0"/>
                        </a:spcBef>
                        <a:spcAft>
                          <a:spcPts val="0"/>
                        </a:spcAft>
                        <a:buNone/>
                      </a:pPr>
                      <a:r>
                        <a:rPr lang="en-US" sz="1400" u="none" cap="none" strike="noStrike"/>
                        <a:t>3</a:t>
                      </a:r>
                      <a:endParaRPr/>
                    </a:p>
                  </a:txBody>
                  <a:tcPr marT="45725" marB="45725" marR="91450" marL="91450">
                    <a:solidFill>
                      <a:schemeClr val="lt1"/>
                    </a:solidFill>
                  </a:tcPr>
                </a:tc>
                <a:tc>
                  <a:txBody>
                    <a:bodyPr/>
                    <a:lstStyle/>
                    <a:p>
                      <a:pPr indent="0" lvl="0" marL="0" marR="0" rtl="0" algn="l">
                        <a:lnSpc>
                          <a:spcPct val="100000"/>
                        </a:lnSpc>
                        <a:spcBef>
                          <a:spcPts val="0"/>
                        </a:spcBef>
                        <a:spcAft>
                          <a:spcPts val="0"/>
                        </a:spcAft>
                        <a:buNone/>
                      </a:pPr>
                      <a:r>
                        <a:rPr lang="en-US" sz="1400" u="none" cap="none" strike="noStrike"/>
                        <a:t>3</a:t>
                      </a:r>
                      <a:endParaRPr/>
                    </a:p>
                  </a:txBody>
                  <a:tcPr marT="45725" marB="45725" marR="91450" marL="91450">
                    <a:solidFill>
                      <a:schemeClr val="lt1"/>
                    </a:solidFill>
                  </a:tcPr>
                </a:tc>
                <a:tc>
                  <a:txBody>
                    <a:bodyPr/>
                    <a:lstStyle/>
                    <a:p>
                      <a:pPr indent="0" lvl="0" marL="0" marR="0" rtl="0" algn="l">
                        <a:lnSpc>
                          <a:spcPct val="100000"/>
                        </a:lnSpc>
                        <a:spcBef>
                          <a:spcPts val="0"/>
                        </a:spcBef>
                        <a:spcAft>
                          <a:spcPts val="0"/>
                        </a:spcAft>
                        <a:buNone/>
                      </a:pPr>
                      <a:r>
                        <a:rPr lang="en-US" sz="1400" u="none" cap="none" strike="noStrike"/>
                        <a:t>1</a:t>
                      </a:r>
                      <a:endParaRPr/>
                    </a:p>
                  </a:txBody>
                  <a:tcPr marT="45725" marB="45725" marR="91450" marL="91450">
                    <a:solidFill>
                      <a:schemeClr val="lt1"/>
                    </a:solidFill>
                  </a:tcPr>
                </a:tc>
                <a:tc>
                  <a:txBody>
                    <a:bodyPr/>
                    <a:lstStyle/>
                    <a:p>
                      <a:pPr indent="0" lvl="0" marL="0" marR="0" rtl="0" algn="l">
                        <a:lnSpc>
                          <a:spcPct val="100000"/>
                        </a:lnSpc>
                        <a:spcBef>
                          <a:spcPts val="0"/>
                        </a:spcBef>
                        <a:spcAft>
                          <a:spcPts val="0"/>
                        </a:spcAft>
                        <a:buNone/>
                      </a:pPr>
                      <a:r>
                        <a:rPr lang="en-US" sz="1400" u="none" cap="none" strike="noStrike"/>
                        <a:t>3</a:t>
                      </a:r>
                      <a:endParaRPr/>
                    </a:p>
                  </a:txBody>
                  <a:tcPr marT="45725" marB="45725" marR="91450" marL="91450">
                    <a:solidFill>
                      <a:schemeClr val="lt1"/>
                    </a:solidFill>
                  </a:tcPr>
                </a:tc>
              </a:tr>
              <a:tr h="370850">
                <a:tc>
                  <a:txBody>
                    <a:bodyPr/>
                    <a:lstStyle/>
                    <a:p>
                      <a:pPr indent="0" lvl="0" marL="0" marR="0" rtl="0" algn="l">
                        <a:lnSpc>
                          <a:spcPct val="100000"/>
                        </a:lnSpc>
                        <a:spcBef>
                          <a:spcPts val="0"/>
                        </a:spcBef>
                        <a:spcAft>
                          <a:spcPts val="0"/>
                        </a:spcAft>
                        <a:buNone/>
                      </a:pPr>
                      <a:r>
                        <a:rPr lang="en-US" sz="1400" u="none" cap="none" strike="noStrike"/>
                        <a:t>2</a:t>
                      </a:r>
                      <a:endParaRPr/>
                    </a:p>
                  </a:txBody>
                  <a:tcPr marT="45725" marB="45725" marR="91450" marL="91450">
                    <a:solidFill>
                      <a:schemeClr val="lt1"/>
                    </a:solidFill>
                  </a:tcPr>
                </a:tc>
                <a:tc>
                  <a:txBody>
                    <a:bodyPr/>
                    <a:lstStyle/>
                    <a:p>
                      <a:pPr indent="0" lvl="0" marL="0" marR="0" rtl="0" algn="l">
                        <a:lnSpc>
                          <a:spcPct val="100000"/>
                        </a:lnSpc>
                        <a:spcBef>
                          <a:spcPts val="0"/>
                        </a:spcBef>
                        <a:spcAft>
                          <a:spcPts val="0"/>
                        </a:spcAft>
                        <a:buNone/>
                      </a:pPr>
                      <a:r>
                        <a:rPr lang="en-US" sz="1400" u="none" cap="none" strike="noStrike"/>
                        <a:t>3</a:t>
                      </a:r>
                      <a:endParaRPr/>
                    </a:p>
                  </a:txBody>
                  <a:tcPr marT="45725" marB="45725" marR="91450" marL="91450">
                    <a:solidFill>
                      <a:schemeClr val="lt1"/>
                    </a:solidFill>
                  </a:tcPr>
                </a:tc>
                <a:tc>
                  <a:txBody>
                    <a:bodyPr/>
                    <a:lstStyle/>
                    <a:p>
                      <a:pPr indent="0" lvl="0" marL="0" marR="0" rtl="0" algn="l">
                        <a:lnSpc>
                          <a:spcPct val="100000"/>
                        </a:lnSpc>
                        <a:spcBef>
                          <a:spcPts val="0"/>
                        </a:spcBef>
                        <a:spcAft>
                          <a:spcPts val="0"/>
                        </a:spcAft>
                        <a:buNone/>
                      </a:pPr>
                      <a:r>
                        <a:rPr lang="en-US" sz="1400" u="none" cap="none" strike="noStrike"/>
                        <a:t>2</a:t>
                      </a:r>
                      <a:endParaRPr/>
                    </a:p>
                  </a:txBody>
                  <a:tcPr marT="45725" marB="45725" marR="91450" marL="91450">
                    <a:solidFill>
                      <a:schemeClr val="lt1"/>
                    </a:solidFill>
                  </a:tcPr>
                </a:tc>
                <a:tc>
                  <a:txBody>
                    <a:bodyPr/>
                    <a:lstStyle/>
                    <a:p>
                      <a:pPr indent="0" lvl="0" marL="0" marR="0" rtl="0" algn="l">
                        <a:lnSpc>
                          <a:spcPct val="100000"/>
                        </a:lnSpc>
                        <a:spcBef>
                          <a:spcPts val="0"/>
                        </a:spcBef>
                        <a:spcAft>
                          <a:spcPts val="0"/>
                        </a:spcAft>
                        <a:buNone/>
                      </a:pPr>
                      <a:r>
                        <a:rPr lang="en-US" sz="1400" u="none" cap="none" strike="noStrike"/>
                        <a:t>2</a:t>
                      </a:r>
                      <a:endParaRPr/>
                    </a:p>
                  </a:txBody>
                  <a:tcPr marT="45725" marB="45725" marR="91450" marL="91450">
                    <a:solidFill>
                      <a:schemeClr val="lt1"/>
                    </a:solidFill>
                  </a:tcPr>
                </a:tc>
              </a:tr>
              <a:tr h="370850">
                <a:tc>
                  <a:txBody>
                    <a:bodyPr/>
                    <a:lstStyle/>
                    <a:p>
                      <a:pPr indent="0" lvl="0" marL="0" marR="0" rtl="0" algn="l">
                        <a:lnSpc>
                          <a:spcPct val="100000"/>
                        </a:lnSpc>
                        <a:spcBef>
                          <a:spcPts val="0"/>
                        </a:spcBef>
                        <a:spcAft>
                          <a:spcPts val="0"/>
                        </a:spcAft>
                        <a:buNone/>
                      </a:pPr>
                      <a:r>
                        <a:rPr lang="en-US" sz="1400" u="none" cap="none" strike="noStrike"/>
                        <a:t>2</a:t>
                      </a:r>
                      <a:endParaRPr/>
                    </a:p>
                  </a:txBody>
                  <a:tcPr marT="45725" marB="45725" marR="91450" marL="91450">
                    <a:solidFill>
                      <a:schemeClr val="lt1"/>
                    </a:solidFill>
                  </a:tcPr>
                </a:tc>
                <a:tc>
                  <a:txBody>
                    <a:bodyPr/>
                    <a:lstStyle/>
                    <a:p>
                      <a:pPr indent="0" lvl="0" marL="0" marR="0" rtl="0" algn="l">
                        <a:lnSpc>
                          <a:spcPct val="100000"/>
                        </a:lnSpc>
                        <a:spcBef>
                          <a:spcPts val="0"/>
                        </a:spcBef>
                        <a:spcAft>
                          <a:spcPts val="0"/>
                        </a:spcAft>
                        <a:buNone/>
                      </a:pPr>
                      <a:r>
                        <a:rPr lang="en-US" sz="1400" u="none" cap="none" strike="noStrike"/>
                        <a:t>1</a:t>
                      </a:r>
                      <a:endParaRPr/>
                    </a:p>
                  </a:txBody>
                  <a:tcPr marT="45725" marB="45725" marR="91450" marL="91450">
                    <a:solidFill>
                      <a:schemeClr val="lt1"/>
                    </a:solidFill>
                  </a:tcPr>
                </a:tc>
                <a:tc>
                  <a:txBody>
                    <a:bodyPr/>
                    <a:lstStyle/>
                    <a:p>
                      <a:pPr indent="0" lvl="0" marL="0" marR="0" rtl="0" algn="l">
                        <a:lnSpc>
                          <a:spcPct val="100000"/>
                        </a:lnSpc>
                        <a:spcBef>
                          <a:spcPts val="0"/>
                        </a:spcBef>
                        <a:spcAft>
                          <a:spcPts val="0"/>
                        </a:spcAft>
                        <a:buNone/>
                      </a:pPr>
                      <a:r>
                        <a:rPr lang="en-US" sz="1400" u="none" cap="none" strike="noStrike"/>
                        <a:t>2</a:t>
                      </a:r>
                      <a:endParaRPr/>
                    </a:p>
                  </a:txBody>
                  <a:tcPr marT="45725" marB="45725" marR="91450" marL="91450">
                    <a:solidFill>
                      <a:schemeClr val="lt1"/>
                    </a:solidFill>
                  </a:tcPr>
                </a:tc>
                <a:tc>
                  <a:txBody>
                    <a:bodyPr/>
                    <a:lstStyle/>
                    <a:p>
                      <a:pPr indent="0" lvl="0" marL="0" marR="0" rtl="0" algn="l">
                        <a:lnSpc>
                          <a:spcPct val="100000"/>
                        </a:lnSpc>
                        <a:spcBef>
                          <a:spcPts val="0"/>
                        </a:spcBef>
                        <a:spcAft>
                          <a:spcPts val="0"/>
                        </a:spcAft>
                        <a:buNone/>
                      </a:pPr>
                      <a:r>
                        <a:rPr lang="en-US" sz="1400" u="none" cap="none" strike="noStrike"/>
                        <a:t>3</a:t>
                      </a:r>
                      <a:endParaRPr/>
                    </a:p>
                  </a:txBody>
                  <a:tcPr marT="45725" marB="45725" marR="91450" marL="91450">
                    <a:solidFill>
                      <a:schemeClr val="lt1"/>
                    </a:solidFill>
                  </a:tcPr>
                </a:tc>
              </a:tr>
            </a:tbl>
          </a:graphicData>
        </a:graphic>
      </p:graphicFrame>
      <p:sp>
        <p:nvSpPr>
          <p:cNvPr id="369" name="Google Shape;369;p47"/>
          <p:cNvSpPr txBox="1"/>
          <p:nvPr/>
        </p:nvSpPr>
        <p:spPr>
          <a:xfrm>
            <a:off x="4047343" y="1536879"/>
            <a:ext cx="41972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FF0000"/>
                </a:solidFill>
                <a:latin typeface="Arial"/>
                <a:ea typeface="Arial"/>
                <a:cs typeface="Arial"/>
                <a:sym typeface="Arial"/>
              </a:rPr>
              <a:t>p</a:t>
            </a:r>
            <a:endParaRPr/>
          </a:p>
        </p:txBody>
      </p:sp>
      <p:sp>
        <p:nvSpPr>
          <p:cNvPr id="370" name="Google Shape;370;p47"/>
          <p:cNvSpPr txBox="1"/>
          <p:nvPr/>
        </p:nvSpPr>
        <p:spPr>
          <a:xfrm>
            <a:off x="5798697" y="302080"/>
            <a:ext cx="41972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FF0000"/>
                </a:solidFill>
                <a:latin typeface="Arial"/>
                <a:ea typeface="Arial"/>
                <a:cs typeface="Arial"/>
                <a:sym typeface="Arial"/>
              </a:rPr>
              <a:t>q</a:t>
            </a:r>
            <a:endParaRPr/>
          </a:p>
        </p:txBody>
      </p:sp>
      <p:cxnSp>
        <p:nvCxnSpPr>
          <p:cNvPr id="371" name="Google Shape;371;p47"/>
          <p:cNvCxnSpPr/>
          <p:nvPr/>
        </p:nvCxnSpPr>
        <p:spPr>
          <a:xfrm flipH="1">
            <a:off x="4999220" y="502170"/>
            <a:ext cx="539646" cy="344774"/>
          </a:xfrm>
          <a:prstGeom prst="straightConnector1">
            <a:avLst/>
          </a:prstGeom>
          <a:noFill/>
          <a:ln cap="flat" cmpd="sng" w="12700">
            <a:solidFill>
              <a:srgbClr val="FF0000"/>
            </a:solidFill>
            <a:prstDash val="solid"/>
            <a:round/>
            <a:headEnd len="sm" w="sm" type="none"/>
            <a:tailEnd len="sm" w="sm" type="none"/>
          </a:ln>
        </p:spPr>
      </p:cxnSp>
      <p:cxnSp>
        <p:nvCxnSpPr>
          <p:cNvPr id="372" name="Google Shape;372;p47"/>
          <p:cNvCxnSpPr/>
          <p:nvPr/>
        </p:nvCxnSpPr>
        <p:spPr>
          <a:xfrm>
            <a:off x="4999220" y="906905"/>
            <a:ext cx="0" cy="262328"/>
          </a:xfrm>
          <a:prstGeom prst="straightConnector1">
            <a:avLst/>
          </a:prstGeom>
          <a:noFill/>
          <a:ln cap="flat" cmpd="sng" w="19050">
            <a:solidFill>
              <a:srgbClr val="FF0000"/>
            </a:solidFill>
            <a:prstDash val="solid"/>
            <a:round/>
            <a:headEnd len="sm" w="sm" type="none"/>
            <a:tailEnd len="sm" w="sm" type="none"/>
          </a:ln>
        </p:spPr>
      </p:cxnSp>
      <p:cxnSp>
        <p:nvCxnSpPr>
          <p:cNvPr id="373" name="Google Shape;373;p47"/>
          <p:cNvCxnSpPr/>
          <p:nvPr/>
        </p:nvCxnSpPr>
        <p:spPr>
          <a:xfrm>
            <a:off x="4999220" y="1296649"/>
            <a:ext cx="0" cy="240230"/>
          </a:xfrm>
          <a:prstGeom prst="straightConnector1">
            <a:avLst/>
          </a:prstGeom>
          <a:noFill/>
          <a:ln cap="flat" cmpd="sng" w="19050">
            <a:solidFill>
              <a:srgbClr val="FF0000"/>
            </a:solidFill>
            <a:prstDash val="solid"/>
            <a:round/>
            <a:headEnd len="sm" w="sm" type="none"/>
            <a:tailEnd len="sm" w="sm" type="none"/>
          </a:ln>
        </p:spPr>
      </p:cxnSp>
      <p:cxnSp>
        <p:nvCxnSpPr>
          <p:cNvPr id="374" name="Google Shape;374;p47"/>
          <p:cNvCxnSpPr/>
          <p:nvPr/>
        </p:nvCxnSpPr>
        <p:spPr>
          <a:xfrm rot="10800000">
            <a:off x="4369633" y="1641423"/>
            <a:ext cx="577121" cy="0"/>
          </a:xfrm>
          <a:prstGeom prst="straightConnector1">
            <a:avLst/>
          </a:prstGeom>
          <a:noFill/>
          <a:ln cap="flat" cmpd="sng" w="19050">
            <a:solidFill>
              <a:srgbClr val="FF0000"/>
            </a:solidFill>
            <a:prstDash val="solid"/>
            <a:round/>
            <a:headEnd len="sm" w="sm" type="none"/>
            <a:tailEnd len="sm" w="sm" type="none"/>
          </a:ln>
        </p:spPr>
      </p:cxnSp>
      <p:cxnSp>
        <p:nvCxnSpPr>
          <p:cNvPr id="375" name="Google Shape;375;p47"/>
          <p:cNvCxnSpPr/>
          <p:nvPr/>
        </p:nvCxnSpPr>
        <p:spPr>
          <a:xfrm rot="10800000">
            <a:off x="3807501" y="1641423"/>
            <a:ext cx="562132" cy="0"/>
          </a:xfrm>
          <a:prstGeom prst="straightConnector1">
            <a:avLst/>
          </a:prstGeom>
          <a:noFill/>
          <a:ln cap="flat" cmpd="sng" w="19050">
            <a:solidFill>
              <a:srgbClr val="FF0000"/>
            </a:solidFill>
            <a:prstDash val="solid"/>
            <a:round/>
            <a:headEnd len="sm" w="sm" type="none"/>
            <a:tailEnd len="sm" w="sm" type="none"/>
          </a:ln>
        </p:spPr>
      </p:cxnSp>
      <p:sp>
        <p:nvSpPr>
          <p:cNvPr id="376" name="Google Shape;376;p47"/>
          <p:cNvSpPr txBox="1"/>
          <p:nvPr/>
        </p:nvSpPr>
        <p:spPr>
          <a:xfrm>
            <a:off x="6513226" y="1064302"/>
            <a:ext cx="139408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FFC000"/>
                </a:solidFill>
                <a:latin typeface="Arial"/>
                <a:ea typeface="Arial"/>
                <a:cs typeface="Arial"/>
                <a:sym typeface="Arial"/>
              </a:rPr>
              <a:t>Length=5</a:t>
            </a:r>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8"/>
          <p:cNvSpPr txBox="1"/>
          <p:nvPr/>
        </p:nvSpPr>
        <p:spPr>
          <a:xfrm>
            <a:off x="89941" y="299803"/>
            <a:ext cx="9121515" cy="19389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Let </a:t>
            </a:r>
            <a:r>
              <a:rPr b="1" i="0" lang="en-US" sz="2000" u="none" cap="none" strike="noStrike">
                <a:solidFill>
                  <a:srgbClr val="FFC000"/>
                </a:solidFill>
                <a:latin typeface="Times New Roman"/>
                <a:ea typeface="Times New Roman"/>
                <a:cs typeface="Times New Roman"/>
                <a:sym typeface="Times New Roman"/>
              </a:rPr>
              <a:t>S</a:t>
            </a:r>
            <a:r>
              <a:rPr b="0" i="0" lang="en-US" sz="2000" u="none" cap="none" strike="noStrike">
                <a:solidFill>
                  <a:schemeClr val="lt1"/>
                </a:solidFill>
                <a:latin typeface="Times New Roman"/>
                <a:ea typeface="Times New Roman"/>
                <a:cs typeface="Times New Roman"/>
                <a:sym typeface="Times New Roman"/>
              </a:rPr>
              <a:t> represent a subset of pixels in an image. Two pixels </a:t>
            </a:r>
            <a:r>
              <a:rPr b="1" i="0" lang="en-US" sz="2000" u="none" cap="none" strike="noStrike">
                <a:solidFill>
                  <a:srgbClr val="FF0000"/>
                </a:solidFill>
                <a:latin typeface="Times New Roman"/>
                <a:ea typeface="Times New Roman"/>
                <a:cs typeface="Times New Roman"/>
                <a:sym typeface="Times New Roman"/>
              </a:rPr>
              <a:t>p </a:t>
            </a:r>
            <a:r>
              <a:rPr b="0" i="0" lang="en-US" sz="2000" u="none" cap="none" strike="noStrike">
                <a:solidFill>
                  <a:schemeClr val="lt1"/>
                </a:solidFill>
                <a:latin typeface="Times New Roman"/>
                <a:ea typeface="Times New Roman"/>
                <a:cs typeface="Times New Roman"/>
                <a:sym typeface="Times New Roman"/>
              </a:rPr>
              <a:t>and </a:t>
            </a:r>
            <a:r>
              <a:rPr b="1" i="0" lang="en-US" sz="2000" u="none" cap="none" strike="noStrike">
                <a:solidFill>
                  <a:srgbClr val="FF0000"/>
                </a:solidFill>
                <a:latin typeface="Times New Roman"/>
                <a:ea typeface="Times New Roman"/>
                <a:cs typeface="Times New Roman"/>
                <a:sym typeface="Times New Roman"/>
              </a:rPr>
              <a:t>q  </a:t>
            </a:r>
            <a:r>
              <a:rPr b="0" i="0" lang="en-US" sz="2000" u="none" cap="none" strike="noStrike">
                <a:solidFill>
                  <a:schemeClr val="lt1"/>
                </a:solidFill>
                <a:latin typeface="Times New Roman"/>
                <a:ea typeface="Times New Roman"/>
                <a:cs typeface="Times New Roman"/>
                <a:sym typeface="Times New Roman"/>
              </a:rPr>
              <a:t>are said to be connected in </a:t>
            </a:r>
            <a:r>
              <a:rPr b="1" i="0" lang="en-US" sz="2000" u="none" cap="none" strike="noStrike">
                <a:solidFill>
                  <a:srgbClr val="FFC000"/>
                </a:solidFill>
                <a:latin typeface="Times New Roman"/>
                <a:ea typeface="Times New Roman"/>
                <a:cs typeface="Times New Roman"/>
                <a:sym typeface="Times New Roman"/>
              </a:rPr>
              <a:t>S</a:t>
            </a:r>
            <a:r>
              <a:rPr b="0" i="0" lang="en-US" sz="2000" u="none" cap="none" strike="noStrike">
                <a:solidFill>
                  <a:schemeClr val="lt1"/>
                </a:solidFill>
                <a:latin typeface="Times New Roman"/>
                <a:ea typeface="Times New Roman"/>
                <a:cs typeface="Times New Roman"/>
                <a:sym typeface="Times New Roman"/>
              </a:rPr>
              <a:t> if there exists a path between them consisting entirely of pixels in </a:t>
            </a:r>
            <a:r>
              <a:rPr b="1" i="0" lang="en-US" sz="2000" u="none" cap="none" strike="noStrike">
                <a:solidFill>
                  <a:srgbClr val="FFC000"/>
                </a:solidFill>
                <a:latin typeface="Times New Roman"/>
                <a:ea typeface="Times New Roman"/>
                <a:cs typeface="Times New Roman"/>
                <a:sym typeface="Times New Roman"/>
              </a:rPr>
              <a:t>S</a:t>
            </a:r>
            <a:r>
              <a:rPr b="0" i="0" lang="en-US" sz="2000" u="none" cap="none" strike="noStrike">
                <a:solidFill>
                  <a:schemeClr val="lt1"/>
                </a:solidFill>
                <a:latin typeface="Times New Roman"/>
                <a:ea typeface="Times New Roman"/>
                <a:cs typeface="Times New Roman"/>
                <a:sym typeface="Times New Roman"/>
              </a:rPr>
              <a:t>.</a:t>
            </a:r>
            <a:endParaRPr/>
          </a:p>
          <a:p>
            <a:pPr indent="0" lvl="0" marL="0" marR="0" rtl="0" algn="l">
              <a:lnSpc>
                <a:spcPct val="100000"/>
              </a:lnSpc>
              <a:spcBef>
                <a:spcPts val="0"/>
              </a:spcBef>
              <a:spcAft>
                <a:spcPts val="0"/>
              </a:spcAft>
              <a:buNone/>
            </a:pPr>
            <a:r>
              <a:t/>
            </a:r>
            <a:endParaRPr b="0" i="0" sz="20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For any pixel </a:t>
            </a:r>
            <a:r>
              <a:rPr b="1" i="0" lang="en-US" sz="2000" u="none" cap="none" strike="noStrike">
                <a:solidFill>
                  <a:srgbClr val="FFC000"/>
                </a:solidFill>
                <a:latin typeface="Times New Roman"/>
                <a:ea typeface="Times New Roman"/>
                <a:cs typeface="Times New Roman"/>
                <a:sym typeface="Times New Roman"/>
              </a:rPr>
              <a:t>p</a:t>
            </a:r>
            <a:r>
              <a:rPr b="0" i="0" lang="en-US" sz="2000" u="none" cap="none" strike="noStrike">
                <a:solidFill>
                  <a:schemeClr val="lt1"/>
                </a:solidFill>
                <a:latin typeface="Times New Roman"/>
                <a:ea typeface="Times New Roman"/>
                <a:cs typeface="Times New Roman"/>
                <a:sym typeface="Times New Roman"/>
              </a:rPr>
              <a:t> in S, the set of pixels that are connected to </a:t>
            </a:r>
            <a:r>
              <a:rPr b="1" i="0" lang="en-US" sz="2000" u="none" cap="none" strike="noStrike">
                <a:solidFill>
                  <a:srgbClr val="FFC000"/>
                </a:solidFill>
                <a:latin typeface="Times New Roman"/>
                <a:ea typeface="Times New Roman"/>
                <a:cs typeface="Times New Roman"/>
                <a:sym typeface="Times New Roman"/>
              </a:rPr>
              <a:t>p</a:t>
            </a:r>
            <a:r>
              <a:rPr b="0" i="0" lang="en-US" sz="2000" u="none" cap="none" strike="noStrike">
                <a:solidFill>
                  <a:schemeClr val="lt1"/>
                </a:solidFill>
                <a:latin typeface="Times New Roman"/>
                <a:ea typeface="Times New Roman"/>
                <a:cs typeface="Times New Roman"/>
                <a:sym typeface="Times New Roman"/>
              </a:rPr>
              <a:t> in S is called  </a:t>
            </a:r>
            <a:r>
              <a:rPr b="1" i="0" lang="en-US" sz="2000" u="none" cap="none" strike="noStrike">
                <a:solidFill>
                  <a:srgbClr val="FFC000"/>
                </a:solidFill>
                <a:latin typeface="Times New Roman"/>
                <a:ea typeface="Times New Roman"/>
                <a:cs typeface="Times New Roman"/>
                <a:sym typeface="Times New Roman"/>
              </a:rPr>
              <a:t>a connected </a:t>
            </a:r>
            <a:endParaRPr/>
          </a:p>
          <a:p>
            <a:pPr indent="0" lvl="0" marL="0" marR="0" rtl="0" algn="l">
              <a:lnSpc>
                <a:spcPct val="100000"/>
              </a:lnSpc>
              <a:spcBef>
                <a:spcPts val="0"/>
              </a:spcBef>
              <a:spcAft>
                <a:spcPts val="0"/>
              </a:spcAft>
              <a:buNone/>
            </a:pPr>
            <a:r>
              <a:rPr b="1" i="0" lang="en-US" sz="2000" u="none" cap="none" strike="noStrike">
                <a:solidFill>
                  <a:srgbClr val="FFC000"/>
                </a:solidFill>
                <a:latin typeface="Times New Roman"/>
                <a:ea typeface="Times New Roman"/>
                <a:cs typeface="Times New Roman"/>
                <a:sym typeface="Times New Roman"/>
              </a:rPr>
              <a:t>component of S</a:t>
            </a:r>
            <a:r>
              <a:rPr b="0" i="0" lang="en-US" sz="2000" u="none" cap="none" strike="noStrike">
                <a:solidFill>
                  <a:schemeClr val="lt1"/>
                </a:solidFill>
                <a:latin typeface="Times New Roman"/>
                <a:ea typeface="Times New Roman"/>
                <a:cs typeface="Times New Roman"/>
                <a:sym typeface="Times New Roman"/>
              </a:rPr>
              <a:t>.</a:t>
            </a:r>
            <a:endParaRPr/>
          </a:p>
          <a:p>
            <a:pPr indent="0" lvl="0" marL="0" marR="0" rtl="0" algn="l">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If it only has one connected component, then set S is called a </a:t>
            </a:r>
            <a:r>
              <a:rPr b="1" i="0" lang="en-US" sz="2000" u="none" cap="none" strike="noStrike">
                <a:solidFill>
                  <a:srgbClr val="FFC000"/>
                </a:solidFill>
                <a:latin typeface="Times New Roman"/>
                <a:ea typeface="Times New Roman"/>
                <a:cs typeface="Times New Roman"/>
                <a:sym typeface="Times New Roman"/>
              </a:rPr>
              <a:t>connected set.</a:t>
            </a:r>
            <a:endParaRPr/>
          </a:p>
        </p:txBody>
      </p:sp>
      <p:sp>
        <p:nvSpPr>
          <p:cNvPr id="382" name="Google Shape;382;p48"/>
          <p:cNvSpPr txBox="1"/>
          <p:nvPr/>
        </p:nvSpPr>
        <p:spPr>
          <a:xfrm>
            <a:off x="0" y="2421848"/>
            <a:ext cx="9541239" cy="22467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There are three types of connectivity on the basis of adjacency. They are:</a:t>
            </a:r>
            <a:endParaRPr/>
          </a:p>
          <a:p>
            <a:pPr indent="0" lvl="0" marL="0" marR="0" rtl="0" algn="l">
              <a:lnSpc>
                <a:spcPct val="100000"/>
              </a:lnSpc>
              <a:spcBef>
                <a:spcPts val="0"/>
              </a:spcBef>
              <a:spcAft>
                <a:spcPts val="0"/>
              </a:spcAft>
              <a:buNone/>
            </a:pPr>
            <a:r>
              <a:rPr b="1" i="0" lang="en-US" sz="2000" u="none" cap="none" strike="noStrike">
                <a:solidFill>
                  <a:srgbClr val="FFC000"/>
                </a:solidFill>
                <a:latin typeface="Times New Roman"/>
                <a:ea typeface="Times New Roman"/>
                <a:cs typeface="Times New Roman"/>
                <a:sym typeface="Times New Roman"/>
              </a:rPr>
              <a:t>a) 4-connectivity:</a:t>
            </a:r>
            <a:r>
              <a:rPr b="0" i="0" lang="en-US" sz="2000" u="none" cap="none" strike="noStrike">
                <a:solidFill>
                  <a:srgbClr val="FFC000"/>
                </a:solidFill>
                <a:latin typeface="Times New Roman"/>
                <a:ea typeface="Times New Roman"/>
                <a:cs typeface="Times New Roman"/>
                <a:sym typeface="Times New Roman"/>
              </a:rPr>
              <a:t> </a:t>
            </a:r>
            <a:r>
              <a:rPr b="0" i="0" lang="en-US" sz="2000" u="none" cap="none" strike="noStrike">
                <a:solidFill>
                  <a:schemeClr val="lt1"/>
                </a:solidFill>
                <a:latin typeface="Times New Roman"/>
                <a:ea typeface="Times New Roman"/>
                <a:cs typeface="Times New Roman"/>
                <a:sym typeface="Times New Roman"/>
              </a:rPr>
              <a:t>Two or more pixels are said to be 4-connected if they are 4-adjacent with each others.</a:t>
            </a:r>
            <a:endParaRPr/>
          </a:p>
          <a:p>
            <a:pPr indent="0" lvl="0" marL="0" marR="0" rtl="0" algn="l">
              <a:lnSpc>
                <a:spcPct val="100000"/>
              </a:lnSpc>
              <a:spcBef>
                <a:spcPts val="0"/>
              </a:spcBef>
              <a:spcAft>
                <a:spcPts val="0"/>
              </a:spcAft>
              <a:buNone/>
            </a:pPr>
            <a:r>
              <a:rPr b="1" i="0" lang="en-US" sz="2000" u="none" cap="none" strike="noStrike">
                <a:solidFill>
                  <a:srgbClr val="FFC000"/>
                </a:solidFill>
                <a:latin typeface="Times New Roman"/>
                <a:ea typeface="Times New Roman"/>
                <a:cs typeface="Times New Roman"/>
                <a:sym typeface="Times New Roman"/>
              </a:rPr>
              <a:t>b) 8-connectivity:</a:t>
            </a:r>
            <a:r>
              <a:rPr b="0" i="0" lang="en-US" sz="2000" u="none" cap="none" strike="noStrike">
                <a:solidFill>
                  <a:srgbClr val="FFC000"/>
                </a:solidFill>
                <a:latin typeface="Times New Roman"/>
                <a:ea typeface="Times New Roman"/>
                <a:cs typeface="Times New Roman"/>
                <a:sym typeface="Times New Roman"/>
              </a:rPr>
              <a:t> </a:t>
            </a:r>
            <a:r>
              <a:rPr b="0" i="0" lang="en-US" sz="2000" u="none" cap="none" strike="noStrike">
                <a:solidFill>
                  <a:schemeClr val="lt1"/>
                </a:solidFill>
                <a:latin typeface="Times New Roman"/>
                <a:ea typeface="Times New Roman"/>
                <a:cs typeface="Times New Roman"/>
                <a:sym typeface="Times New Roman"/>
              </a:rPr>
              <a:t>Two or more pixels are said to be 8-connected if they are 8-adjacent with each others.</a:t>
            </a:r>
            <a:endParaRPr/>
          </a:p>
          <a:p>
            <a:pPr indent="0" lvl="0" marL="0" marR="0" rtl="0" algn="l">
              <a:lnSpc>
                <a:spcPct val="100000"/>
              </a:lnSpc>
              <a:spcBef>
                <a:spcPts val="0"/>
              </a:spcBef>
              <a:spcAft>
                <a:spcPts val="0"/>
              </a:spcAft>
              <a:buNone/>
            </a:pPr>
            <a:r>
              <a:rPr b="1" i="0" lang="en-US" sz="2000" u="none" cap="none" strike="noStrike">
                <a:solidFill>
                  <a:srgbClr val="FFC000"/>
                </a:solidFill>
                <a:latin typeface="Times New Roman"/>
                <a:ea typeface="Times New Roman"/>
                <a:cs typeface="Times New Roman"/>
                <a:sym typeface="Times New Roman"/>
              </a:rPr>
              <a:t>c) m-connectivity:</a:t>
            </a:r>
            <a:r>
              <a:rPr b="0" i="0" lang="en-US" sz="2000" u="none" cap="none" strike="noStrike">
                <a:solidFill>
                  <a:srgbClr val="FFC000"/>
                </a:solidFill>
                <a:latin typeface="Times New Roman"/>
                <a:ea typeface="Times New Roman"/>
                <a:cs typeface="Times New Roman"/>
                <a:sym typeface="Times New Roman"/>
              </a:rPr>
              <a:t> </a:t>
            </a:r>
            <a:r>
              <a:rPr b="0" i="0" lang="en-US" sz="2000" u="none" cap="none" strike="noStrike">
                <a:solidFill>
                  <a:schemeClr val="lt1"/>
                </a:solidFill>
                <a:latin typeface="Times New Roman"/>
                <a:ea typeface="Times New Roman"/>
                <a:cs typeface="Times New Roman"/>
                <a:sym typeface="Times New Roman"/>
              </a:rPr>
              <a:t>Two or more pixels are said to be m-connected if they are m-adjacent with each others</a:t>
            </a:r>
            <a:r>
              <a:rPr b="0" i="0" lang="en-US" sz="1400" u="none" cap="none" strike="noStrike">
                <a:solidFill>
                  <a:schemeClr val="lt1"/>
                </a:solidFill>
                <a:latin typeface="Arial"/>
                <a:ea typeface="Arial"/>
                <a:cs typeface="Arial"/>
                <a:sym typeface="Arial"/>
              </a:rPr>
              <a:t>.</a:t>
            </a:r>
            <a:endParaRPr/>
          </a:p>
        </p:txBody>
      </p:sp>
    </p:spTree>
  </p:cSld>
  <p:clrMapOvr>
    <a:masterClrMapping/>
  </p:clrMapOvr>
  <p:transition>
    <p:fade thruBlk="1"/>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graphicFrame>
        <p:nvGraphicFramePr>
          <p:cNvPr id="387" name="Google Shape;387;p49"/>
          <p:cNvGraphicFramePr/>
          <p:nvPr/>
        </p:nvGraphicFramePr>
        <p:xfrm>
          <a:off x="2861091" y="629484"/>
          <a:ext cx="3000000" cy="3000000"/>
        </p:xfrm>
        <a:graphic>
          <a:graphicData uri="http://schemas.openxmlformats.org/drawingml/2006/table">
            <a:tbl>
              <a:tblPr bandRow="1" firstRow="1">
                <a:noFill/>
                <a:tableStyleId>{5AE9B450-B9C2-4A24-B19B-DC6771DC09DA}</a:tableStyleId>
              </a:tblPr>
              <a:tblGrid>
                <a:gridCol w="351500"/>
                <a:gridCol w="351500"/>
                <a:gridCol w="351500"/>
                <a:gridCol w="351500"/>
                <a:gridCol w="351500"/>
                <a:gridCol w="351500"/>
                <a:gridCol w="351500"/>
                <a:gridCol w="351500"/>
                <a:gridCol w="351500"/>
                <a:gridCol w="351500"/>
                <a:gridCol w="351500"/>
                <a:gridCol w="351500"/>
                <a:gridCol w="351500"/>
              </a:tblGrid>
              <a:tr h="341725">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r>
              <a:tr h="341725">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r>
              <a:tr h="341725">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00B050"/>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r>
              <a:tr h="341725">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solidFill>
                          <a:srgbClr val="FFC000"/>
                        </a:solidFill>
                      </a:endParaRPr>
                    </a:p>
                  </a:txBody>
                  <a:tcPr marT="45725" marB="45725" marR="91450" marL="91450">
                    <a:solidFill>
                      <a:srgbClr val="FF0000"/>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FF0000"/>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FF0000"/>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00B050"/>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00B050"/>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r>
              <a:tr h="341725">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solidFill>
                          <a:srgbClr val="FFC000"/>
                        </a:solidFill>
                      </a:endParaRPr>
                    </a:p>
                  </a:txBody>
                  <a:tcPr marT="45725" marB="45725" marR="91450" marL="91450">
                    <a:solidFill>
                      <a:srgbClr val="FF0000"/>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FF0000"/>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FF0000"/>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00B050"/>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00B050"/>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r>
              <a:tr h="341725">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solidFill>
                          <a:srgbClr val="FFC000"/>
                        </a:solidFill>
                      </a:endParaRPr>
                    </a:p>
                  </a:txBody>
                  <a:tcPr marT="45725" marB="45725" marR="91450" marL="91450">
                    <a:solidFill>
                      <a:srgbClr val="FF0000"/>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FF0000"/>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00B050"/>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00B050"/>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00B050"/>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r>
              <a:tr h="341725">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r>
              <a:tr h="341725">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595959"/>
                    </a:solidFill>
                  </a:tcPr>
                </a:tc>
              </a:tr>
            </a:tbl>
          </a:graphicData>
        </a:graphic>
      </p:graphicFrame>
      <p:sp>
        <p:nvSpPr>
          <p:cNvPr id="388" name="Google Shape;388;p49"/>
          <p:cNvSpPr txBox="1"/>
          <p:nvPr/>
        </p:nvSpPr>
        <p:spPr>
          <a:xfrm>
            <a:off x="-1" y="104931"/>
            <a:ext cx="565878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FFC000"/>
                </a:solidFill>
                <a:latin typeface="Times New Roman"/>
                <a:ea typeface="Times New Roman"/>
                <a:cs typeface="Times New Roman"/>
                <a:sym typeface="Times New Roman"/>
              </a:rPr>
              <a:t>Connected components of an image </a:t>
            </a:r>
            <a:endParaRPr/>
          </a:p>
        </p:txBody>
      </p:sp>
    </p:spTree>
  </p:cSld>
  <p:clrMapOvr>
    <a:masterClrMapping/>
  </p:clrMapOvr>
  <p:transition>
    <p:fade thruBlk="1"/>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 name="Shape 40"/>
        <p:cNvGrpSpPr/>
        <p:nvPr/>
      </p:nvGrpSpPr>
      <p:grpSpPr>
        <a:xfrm>
          <a:off x="0" y="0"/>
          <a:ext cx="0" cy="0"/>
          <a:chOff x="0" y="0"/>
          <a:chExt cx="0" cy="0"/>
        </a:xfrm>
      </p:grpSpPr>
      <p:pic>
        <p:nvPicPr>
          <p:cNvPr id="41" name="Google Shape;41;p5"/>
          <p:cNvPicPr preferRelativeResize="0"/>
          <p:nvPr/>
        </p:nvPicPr>
        <p:blipFill rotWithShape="1">
          <a:blip r:embed="rId3">
            <a:alphaModFix/>
          </a:blip>
          <a:srcRect b="0" l="0" r="0" t="0"/>
          <a:stretch/>
        </p:blipFill>
        <p:spPr>
          <a:xfrm>
            <a:off x="2181928" y="941881"/>
            <a:ext cx="5088301" cy="3525188"/>
          </a:xfrm>
          <a:prstGeom prst="rect">
            <a:avLst/>
          </a:prstGeom>
          <a:noFill/>
          <a:ln>
            <a:noFill/>
          </a:ln>
        </p:spPr>
      </p:pic>
      <p:sp>
        <p:nvSpPr>
          <p:cNvPr id="42" name="Google Shape;42;p5"/>
          <p:cNvSpPr txBox="1"/>
          <p:nvPr/>
        </p:nvSpPr>
        <p:spPr>
          <a:xfrm>
            <a:off x="194872" y="337279"/>
            <a:ext cx="298304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FFC000"/>
                </a:solidFill>
                <a:latin typeface="Times New Roman"/>
                <a:ea typeface="Times New Roman"/>
                <a:cs typeface="Times New Roman"/>
                <a:sym typeface="Times New Roman"/>
              </a:rPr>
              <a:t>Image as Matrix </a:t>
            </a:r>
            <a:endParaRPr/>
          </a:p>
        </p:txBody>
      </p:sp>
    </p:spTree>
  </p:cSld>
  <p:clrMapOvr>
    <a:masterClrMapping/>
  </p:clrMapOvr>
  <p:transition>
    <p:fade thruBlk="1"/>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0"/>
          <p:cNvSpPr txBox="1"/>
          <p:nvPr/>
        </p:nvSpPr>
        <p:spPr>
          <a:xfrm>
            <a:off x="232946" y="0"/>
            <a:ext cx="8896662" cy="22467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FFC000"/>
                </a:solidFill>
                <a:latin typeface="Times New Roman"/>
                <a:ea typeface="Times New Roman"/>
                <a:cs typeface="Times New Roman"/>
                <a:sym typeface="Times New Roman"/>
              </a:rPr>
              <a:t>Region</a:t>
            </a:r>
            <a:endParaRPr/>
          </a:p>
          <a:p>
            <a:pPr indent="0" lvl="0" marL="0" marR="0" rtl="0" algn="l">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 Let R to be a subset of pixels in an image, we call R a region of the image. If R is a </a:t>
            </a:r>
            <a:r>
              <a:rPr b="1" i="1" lang="en-US" sz="2000" u="none" cap="none" strike="noStrike">
                <a:solidFill>
                  <a:schemeClr val="lt1"/>
                </a:solidFill>
                <a:latin typeface="Times New Roman"/>
                <a:ea typeface="Times New Roman"/>
                <a:cs typeface="Times New Roman"/>
                <a:sym typeface="Times New Roman"/>
              </a:rPr>
              <a:t>connected </a:t>
            </a:r>
            <a:r>
              <a:rPr b="0" i="0" lang="en-US" sz="2000" u="none" cap="none" strike="noStrike">
                <a:solidFill>
                  <a:schemeClr val="lt1"/>
                </a:solidFill>
                <a:latin typeface="Times New Roman"/>
                <a:ea typeface="Times New Roman"/>
                <a:cs typeface="Times New Roman"/>
                <a:sym typeface="Times New Roman"/>
              </a:rPr>
              <a:t>set.</a:t>
            </a:r>
            <a:endParaRPr/>
          </a:p>
          <a:p>
            <a:pPr indent="0" lvl="0" marL="0" marR="0" rtl="0" algn="l">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Two regions Ri,Rj are said to be </a:t>
            </a:r>
            <a:r>
              <a:rPr b="1" i="0" lang="en-US" sz="2000" u="none" cap="none" strike="noStrike">
                <a:solidFill>
                  <a:srgbClr val="FFC000"/>
                </a:solidFill>
                <a:latin typeface="Times New Roman"/>
                <a:ea typeface="Times New Roman"/>
                <a:cs typeface="Times New Roman"/>
                <a:sym typeface="Times New Roman"/>
              </a:rPr>
              <a:t>adjacent</a:t>
            </a:r>
            <a:r>
              <a:rPr b="0" i="0" lang="en-US" sz="2000" u="none" cap="none" strike="noStrike">
                <a:solidFill>
                  <a:schemeClr val="lt1"/>
                </a:solidFill>
                <a:latin typeface="Times New Roman"/>
                <a:ea typeface="Times New Roman"/>
                <a:cs typeface="Times New Roman"/>
                <a:sym typeface="Times New Roman"/>
              </a:rPr>
              <a:t> if their union forms a connected set .</a:t>
            </a:r>
            <a:endParaRPr b="0" i="0" sz="20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Regions that are not adjacent are said to be </a:t>
            </a:r>
            <a:r>
              <a:rPr b="1" i="0" lang="en-US" sz="2000" u="none" cap="none" strike="noStrike">
                <a:solidFill>
                  <a:schemeClr val="lt1"/>
                </a:solidFill>
                <a:latin typeface="Times New Roman"/>
                <a:ea typeface="Times New Roman"/>
                <a:cs typeface="Times New Roman"/>
                <a:sym typeface="Times New Roman"/>
              </a:rPr>
              <a:t>disjoint</a:t>
            </a:r>
            <a:r>
              <a:rPr b="0" i="0" lang="en-US" sz="2000" u="none" cap="none" strike="noStrike">
                <a:solidFill>
                  <a:schemeClr val="lt1"/>
                </a:solidFill>
                <a:latin typeface="Times New Roman"/>
                <a:ea typeface="Times New Roman"/>
                <a:cs typeface="Times New Roman"/>
                <a:sym typeface="Times New Roman"/>
              </a:rPr>
              <a:t>.</a:t>
            </a:r>
            <a:endParaRPr/>
          </a:p>
          <a:p>
            <a:pPr indent="0" lvl="0" marL="0" marR="0" rtl="0" algn="l">
              <a:lnSpc>
                <a:spcPct val="100000"/>
              </a:lnSpc>
              <a:spcBef>
                <a:spcPts val="0"/>
              </a:spcBef>
              <a:spcAft>
                <a:spcPts val="0"/>
              </a:spcAft>
              <a:buNone/>
            </a:pPr>
            <a:r>
              <a:t/>
            </a:r>
            <a:endParaRPr b="0" i="0" sz="20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2000" u="none" cap="none" strike="noStrike">
                <a:solidFill>
                  <a:schemeClr val="lt1"/>
                </a:solidFill>
                <a:latin typeface="Times New Roman"/>
                <a:ea typeface="Times New Roman"/>
                <a:cs typeface="Times New Roman"/>
                <a:sym typeface="Times New Roman"/>
              </a:rPr>
              <a:t>T</a:t>
            </a:r>
            <a:r>
              <a:rPr b="1" i="0" lang="en-US" sz="2000" u="none" cap="none" strike="noStrike">
                <a:solidFill>
                  <a:schemeClr val="lt1"/>
                </a:solidFill>
                <a:latin typeface="Times New Roman"/>
                <a:ea typeface="Times New Roman"/>
                <a:cs typeface="Times New Roman"/>
                <a:sym typeface="Times New Roman"/>
              </a:rPr>
              <a:t>wo regions (of 1s) in the figure, are adjacent only if 8-adjacency is used.</a:t>
            </a:r>
            <a:endParaRPr b="1" i="0" sz="2000" u="none" cap="none" strike="noStrike">
              <a:solidFill>
                <a:schemeClr val="lt1"/>
              </a:solidFill>
              <a:latin typeface="Times New Roman"/>
              <a:ea typeface="Times New Roman"/>
              <a:cs typeface="Times New Roman"/>
              <a:sym typeface="Times New Roman"/>
            </a:endParaRPr>
          </a:p>
        </p:txBody>
      </p:sp>
      <p:pic>
        <p:nvPicPr>
          <p:cNvPr id="394" name="Google Shape;394;p50"/>
          <p:cNvPicPr preferRelativeResize="0"/>
          <p:nvPr/>
        </p:nvPicPr>
        <p:blipFill rotWithShape="1">
          <a:blip r:embed="rId3">
            <a:alphaModFix/>
          </a:blip>
          <a:srcRect b="0" l="0" r="0" t="0"/>
          <a:stretch/>
        </p:blipFill>
        <p:spPr>
          <a:xfrm>
            <a:off x="2661751" y="2315535"/>
            <a:ext cx="3140439" cy="1903603"/>
          </a:xfrm>
          <a:prstGeom prst="rect">
            <a:avLst/>
          </a:prstGeom>
          <a:noFill/>
          <a:ln>
            <a:noFill/>
          </a:ln>
        </p:spPr>
      </p:pic>
      <p:sp>
        <p:nvSpPr>
          <p:cNvPr id="395" name="Google Shape;395;p50"/>
          <p:cNvSpPr txBox="1"/>
          <p:nvPr/>
        </p:nvSpPr>
        <p:spPr>
          <a:xfrm>
            <a:off x="11240" y="4287905"/>
            <a:ext cx="9132759"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n-US" sz="2000" u="none" cap="none" strike="noStrike">
                <a:solidFill>
                  <a:schemeClr val="lt1"/>
                </a:solidFill>
                <a:latin typeface="Times New Roman"/>
                <a:ea typeface="Times New Roman"/>
                <a:cs typeface="Times New Roman"/>
                <a:sym typeface="Times New Roman"/>
              </a:rPr>
              <a:t>4-path </a:t>
            </a:r>
            <a:r>
              <a:rPr b="0" i="0" lang="en-US" sz="2000" u="none" cap="none" strike="noStrike">
                <a:solidFill>
                  <a:schemeClr val="lt1"/>
                </a:solidFill>
                <a:latin typeface="Times New Roman"/>
                <a:ea typeface="Times New Roman"/>
                <a:cs typeface="Times New Roman"/>
                <a:sym typeface="Times New Roman"/>
              </a:rPr>
              <a:t>between the two regions does not exist, (so their union in not a connected set).</a:t>
            </a:r>
            <a:endParaRPr b="0" i="0" sz="2000" u="none" cap="none" strike="noStrike">
              <a:solidFill>
                <a:schemeClr val="lt1"/>
              </a:solidFill>
              <a:latin typeface="Arial"/>
              <a:ea typeface="Arial"/>
              <a:cs typeface="Arial"/>
              <a:sym typeface="Arial"/>
            </a:endParaRPr>
          </a:p>
        </p:txBody>
      </p:sp>
      <p:sp>
        <p:nvSpPr>
          <p:cNvPr id="396" name="Google Shape;396;p50"/>
          <p:cNvSpPr/>
          <p:nvPr/>
        </p:nvSpPr>
        <p:spPr>
          <a:xfrm rot="1858417">
            <a:off x="3825504" y="3162294"/>
            <a:ext cx="1011837" cy="400259"/>
          </a:xfrm>
          <a:prstGeom prst="ellipse">
            <a:avLst/>
          </a:prstGeom>
          <a:noFill/>
          <a:ln cap="flat" cmpd="sng" w="25400">
            <a:solidFill>
              <a:srgbClr val="2A5E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1"/>
          <p:cNvSpPr txBox="1"/>
          <p:nvPr/>
        </p:nvSpPr>
        <p:spPr>
          <a:xfrm>
            <a:off x="292308" y="59960"/>
            <a:ext cx="2533338"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00" u="none" cap="none" strike="noStrike">
                <a:solidFill>
                  <a:srgbClr val="FF0000"/>
                </a:solidFill>
                <a:latin typeface="Times New Roman"/>
                <a:ea typeface="Times New Roman"/>
                <a:cs typeface="Times New Roman"/>
                <a:sym typeface="Times New Roman"/>
              </a:rPr>
              <a:t>Boundary </a:t>
            </a:r>
            <a:endParaRPr/>
          </a:p>
        </p:txBody>
      </p:sp>
      <p:sp>
        <p:nvSpPr>
          <p:cNvPr id="402" name="Google Shape;402;p51"/>
          <p:cNvSpPr txBox="1"/>
          <p:nvPr/>
        </p:nvSpPr>
        <p:spPr>
          <a:xfrm>
            <a:off x="81729" y="583180"/>
            <a:ext cx="9062271" cy="480131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Set of pixels in the region that have one or more neighbors that are not in the region.</a:t>
            </a:r>
            <a:endParaRPr/>
          </a:p>
          <a:p>
            <a:pPr indent="0" lvl="0" marL="0" marR="0" rtl="0" algn="l">
              <a:lnSpc>
                <a:spcPct val="100000"/>
              </a:lnSpc>
              <a:spcBef>
                <a:spcPts val="0"/>
              </a:spcBef>
              <a:spcAft>
                <a:spcPts val="0"/>
              </a:spcAft>
              <a:buNone/>
            </a:pPr>
            <a:r>
              <a:t/>
            </a:r>
            <a:endParaRPr b="0" i="0" sz="20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20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Suppose that an image contains K distinct regions,Rk,k=1,2,3,…k, none of which touches the image border.</a:t>
            </a:r>
            <a:endParaRPr/>
          </a:p>
          <a:p>
            <a:pPr indent="0" lvl="0" marL="0" marR="0" rtl="0" algn="l">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Let Ru denote the union of all the K regions , and let </a:t>
            </a:r>
            <a:r>
              <a:rPr b="0" i="0" lang="en-US" sz="1800" u="none" cap="none" strike="noStrike">
                <a:solidFill>
                  <a:schemeClr val="lt1"/>
                </a:solidFill>
                <a:latin typeface="Times New Roman"/>
                <a:ea typeface="Times New Roman"/>
                <a:cs typeface="Times New Roman"/>
                <a:sym typeface="Times New Roman"/>
              </a:rPr>
              <a:t>(Ru)</a:t>
            </a:r>
            <a:r>
              <a:rPr b="0" baseline="30000" i="0" lang="en-US" sz="1800" u="none" cap="none" strike="noStrike">
                <a:solidFill>
                  <a:schemeClr val="lt1"/>
                </a:solidFill>
                <a:latin typeface="Times New Roman"/>
                <a:ea typeface="Times New Roman"/>
                <a:cs typeface="Times New Roman"/>
                <a:sym typeface="Times New Roman"/>
              </a:rPr>
              <a:t>c   </a:t>
            </a:r>
            <a:endParaRPr/>
          </a:p>
          <a:p>
            <a:pPr indent="0" lvl="0" marL="0" marR="0" rtl="0" algn="l">
              <a:lnSpc>
                <a:spcPct val="100000"/>
              </a:lnSpc>
              <a:spcBef>
                <a:spcPts val="0"/>
              </a:spcBef>
              <a:spcAft>
                <a:spcPts val="0"/>
              </a:spcAft>
              <a:buNone/>
            </a:pPr>
            <a:r>
              <a:t/>
            </a:r>
            <a:endParaRPr b="0" baseline="30000" i="0" sz="18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baseline="30000" i="0" lang="en-US" sz="3200" u="none" cap="none" strike="noStrike">
                <a:solidFill>
                  <a:schemeClr val="lt1"/>
                </a:solidFill>
                <a:latin typeface="Times New Roman"/>
                <a:ea typeface="Times New Roman"/>
                <a:cs typeface="Times New Roman"/>
                <a:sym typeface="Times New Roman"/>
              </a:rPr>
              <a:t>denote its complement ( complement of a set S is the set of points that are not in S) .</a:t>
            </a:r>
            <a:endParaRPr/>
          </a:p>
          <a:p>
            <a:pPr indent="0" lvl="0" marL="0" marR="0" rtl="0" algn="l">
              <a:lnSpc>
                <a:spcPct val="100000"/>
              </a:lnSpc>
              <a:spcBef>
                <a:spcPts val="0"/>
              </a:spcBef>
              <a:spcAft>
                <a:spcPts val="0"/>
              </a:spcAft>
              <a:buNone/>
            </a:pPr>
            <a:r>
              <a:rPr b="0" baseline="30000" i="0" lang="en-US" sz="3200" u="none" cap="none" strike="noStrike">
                <a:solidFill>
                  <a:schemeClr val="lt1"/>
                </a:solidFill>
                <a:latin typeface="Times New Roman"/>
                <a:ea typeface="Times New Roman"/>
                <a:cs typeface="Times New Roman"/>
                <a:sym typeface="Times New Roman"/>
              </a:rPr>
              <a:t>We call all the points in Ru the foreground and all the points in </a:t>
            </a:r>
            <a:r>
              <a:rPr b="0" i="0" lang="en-US" sz="2000" u="none" cap="none" strike="noStrike">
                <a:solidFill>
                  <a:schemeClr val="lt1"/>
                </a:solidFill>
                <a:latin typeface="Times New Roman"/>
                <a:ea typeface="Times New Roman"/>
                <a:cs typeface="Times New Roman"/>
                <a:sym typeface="Times New Roman"/>
              </a:rPr>
              <a:t>(Ru)</a:t>
            </a:r>
            <a:r>
              <a:rPr b="0" baseline="30000" i="0" lang="en-US" sz="2000" u="none" cap="none" strike="noStrike">
                <a:solidFill>
                  <a:schemeClr val="lt1"/>
                </a:solidFill>
                <a:latin typeface="Times New Roman"/>
                <a:ea typeface="Times New Roman"/>
                <a:cs typeface="Times New Roman"/>
                <a:sym typeface="Times New Roman"/>
              </a:rPr>
              <a:t>c      </a:t>
            </a:r>
            <a:r>
              <a:rPr b="0" baseline="30000" i="0" lang="en-US" sz="3200" u="none" cap="none" strike="noStrike">
                <a:solidFill>
                  <a:schemeClr val="lt1"/>
                </a:solidFill>
                <a:latin typeface="Times New Roman"/>
                <a:ea typeface="Times New Roman"/>
                <a:cs typeface="Times New Roman"/>
                <a:sym typeface="Times New Roman"/>
              </a:rPr>
              <a:t>the background of the image.</a:t>
            </a:r>
            <a:endParaRPr/>
          </a:p>
          <a:p>
            <a:pPr indent="0" lvl="0" marL="0" marR="0" rtl="0" algn="l">
              <a:lnSpc>
                <a:spcPct val="100000"/>
              </a:lnSpc>
              <a:spcBef>
                <a:spcPts val="0"/>
              </a:spcBef>
              <a:spcAft>
                <a:spcPts val="0"/>
              </a:spcAft>
              <a:buNone/>
            </a:pPr>
            <a:r>
              <a:t/>
            </a:r>
            <a:endParaRPr b="0" baseline="30000" i="0" sz="32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baseline="30000" i="0" lang="en-US" sz="3200" u="none" cap="none" strike="noStrike">
                <a:solidFill>
                  <a:srgbClr val="FFC000"/>
                </a:solidFill>
                <a:latin typeface="Times New Roman"/>
                <a:ea typeface="Times New Roman"/>
                <a:cs typeface="Times New Roman"/>
                <a:sym typeface="Times New Roman"/>
              </a:rPr>
              <a:t>The boundary of a region R is the set of pixels in the region that has at least one background neighbor.</a:t>
            </a:r>
            <a:endParaRPr b="1" i="0" sz="3200" u="none" cap="none" strike="noStrike">
              <a:solidFill>
                <a:srgbClr val="FFC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transition>
    <p:fade thruBlk="1"/>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graphicFrame>
        <p:nvGraphicFramePr>
          <p:cNvPr id="407" name="Google Shape;407;p52"/>
          <p:cNvGraphicFramePr/>
          <p:nvPr/>
        </p:nvGraphicFramePr>
        <p:xfrm>
          <a:off x="1967948" y="0"/>
          <a:ext cx="3000000" cy="3000000"/>
        </p:xfrm>
        <a:graphic>
          <a:graphicData uri="http://schemas.openxmlformats.org/drawingml/2006/table">
            <a:tbl>
              <a:tblPr bandRow="1" firstRow="1">
                <a:noFill/>
                <a:tableStyleId>{5AE9B450-B9C2-4A24-B19B-DC6771DC09DA}</a:tableStyleId>
              </a:tblPr>
              <a:tblGrid>
                <a:gridCol w="585750"/>
                <a:gridCol w="585750"/>
                <a:gridCol w="585750"/>
                <a:gridCol w="585750"/>
                <a:gridCol w="585750"/>
              </a:tblGrid>
              <a:tr h="370850">
                <a:tc>
                  <a:txBody>
                    <a:bodyPr/>
                    <a:lstStyle/>
                    <a:p>
                      <a:pPr indent="0" lvl="0" marL="0" marR="0" rtl="0" algn="l">
                        <a:lnSpc>
                          <a:spcPct val="100000"/>
                        </a:lnSpc>
                        <a:spcBef>
                          <a:spcPts val="0"/>
                        </a:spcBef>
                        <a:spcAft>
                          <a:spcPts val="0"/>
                        </a:spcAft>
                        <a:buNone/>
                      </a:pPr>
                      <a:r>
                        <a:rPr b="1" lang="en-US" sz="1400" u="none" cap="none" strike="noStrike"/>
                        <a:t>0</a:t>
                      </a:r>
                      <a:endParaRPr/>
                    </a:p>
                  </a:txBody>
                  <a:tcPr marT="45725" marB="45725" marR="91450" marL="91450">
                    <a:solidFill>
                      <a:srgbClr val="BFBFBF"/>
                    </a:solidFill>
                  </a:tcPr>
                </a:tc>
                <a:tc>
                  <a:txBody>
                    <a:bodyPr/>
                    <a:lstStyle/>
                    <a:p>
                      <a:pPr indent="0" lvl="0" marL="0" marR="0" rtl="0" algn="l">
                        <a:lnSpc>
                          <a:spcPct val="100000"/>
                        </a:lnSpc>
                        <a:spcBef>
                          <a:spcPts val="0"/>
                        </a:spcBef>
                        <a:spcAft>
                          <a:spcPts val="0"/>
                        </a:spcAft>
                        <a:buNone/>
                      </a:pPr>
                      <a:r>
                        <a:rPr b="1" lang="en-US" sz="1400" u="none" cap="none" strike="noStrike"/>
                        <a:t>0</a:t>
                      </a:r>
                      <a:endParaRPr/>
                    </a:p>
                  </a:txBody>
                  <a:tcPr marT="45725" marB="45725" marR="91450" marL="91450">
                    <a:solidFill>
                      <a:srgbClr val="BFBFBF"/>
                    </a:solidFill>
                  </a:tcPr>
                </a:tc>
                <a:tc>
                  <a:txBody>
                    <a:bodyPr/>
                    <a:lstStyle/>
                    <a:p>
                      <a:pPr indent="0" lvl="0" marL="0" marR="0" rtl="0" algn="l">
                        <a:lnSpc>
                          <a:spcPct val="100000"/>
                        </a:lnSpc>
                        <a:spcBef>
                          <a:spcPts val="0"/>
                        </a:spcBef>
                        <a:spcAft>
                          <a:spcPts val="0"/>
                        </a:spcAft>
                        <a:buNone/>
                      </a:pPr>
                      <a:r>
                        <a:rPr b="1" lang="en-US" sz="1400" u="none" cap="none" strike="noStrike"/>
                        <a:t>0</a:t>
                      </a:r>
                      <a:endParaRPr/>
                    </a:p>
                  </a:txBody>
                  <a:tcPr marT="45725" marB="45725" marR="91450" marL="91450">
                    <a:solidFill>
                      <a:srgbClr val="BFBFBF"/>
                    </a:solidFill>
                  </a:tcPr>
                </a:tc>
                <a:tc>
                  <a:txBody>
                    <a:bodyPr/>
                    <a:lstStyle/>
                    <a:p>
                      <a:pPr indent="0" lvl="0" marL="0" marR="0" rtl="0" algn="l">
                        <a:lnSpc>
                          <a:spcPct val="100000"/>
                        </a:lnSpc>
                        <a:spcBef>
                          <a:spcPts val="0"/>
                        </a:spcBef>
                        <a:spcAft>
                          <a:spcPts val="0"/>
                        </a:spcAft>
                        <a:buNone/>
                      </a:pPr>
                      <a:r>
                        <a:rPr b="1" lang="en-US" sz="1400" u="none" cap="none" strike="noStrike"/>
                        <a:t>0</a:t>
                      </a:r>
                      <a:endParaRPr/>
                    </a:p>
                  </a:txBody>
                  <a:tcPr marT="45725" marB="45725" marR="91450" marL="91450">
                    <a:solidFill>
                      <a:srgbClr val="BFBFBF"/>
                    </a:solidFill>
                  </a:tcPr>
                </a:tc>
                <a:tc>
                  <a:txBody>
                    <a:bodyPr/>
                    <a:lstStyle/>
                    <a:p>
                      <a:pPr indent="0" lvl="0" marL="0" marR="0" rtl="0" algn="l">
                        <a:lnSpc>
                          <a:spcPct val="100000"/>
                        </a:lnSpc>
                        <a:spcBef>
                          <a:spcPts val="0"/>
                        </a:spcBef>
                        <a:spcAft>
                          <a:spcPts val="0"/>
                        </a:spcAft>
                        <a:buNone/>
                      </a:pPr>
                      <a:r>
                        <a:rPr b="1" lang="en-US" sz="1400" u="none" cap="none" strike="noStrike"/>
                        <a:t>0</a:t>
                      </a:r>
                      <a:endParaRPr/>
                    </a:p>
                  </a:txBody>
                  <a:tcPr marT="45725" marB="45725" marR="91450" marL="91450">
                    <a:solidFill>
                      <a:srgbClr val="BFBFBF"/>
                    </a:solidFill>
                  </a:tcPr>
                </a:tc>
              </a:tr>
              <a:tr h="370850">
                <a:tc>
                  <a:txBody>
                    <a:bodyPr/>
                    <a:lstStyle/>
                    <a:p>
                      <a:pPr indent="0" lvl="0" marL="0" marR="0" rtl="0" algn="l">
                        <a:lnSpc>
                          <a:spcPct val="100000"/>
                        </a:lnSpc>
                        <a:spcBef>
                          <a:spcPts val="0"/>
                        </a:spcBef>
                        <a:spcAft>
                          <a:spcPts val="0"/>
                        </a:spcAft>
                        <a:buNone/>
                      </a:pPr>
                      <a:r>
                        <a:rPr b="1" lang="en-US" sz="1400" u="none" cap="none" strike="noStrike"/>
                        <a:t>0</a:t>
                      </a:r>
                      <a:endParaRPr/>
                    </a:p>
                  </a:txBody>
                  <a:tcPr marT="45725" marB="45725" marR="91450" marL="91450">
                    <a:solidFill>
                      <a:srgbClr val="BFBFBF"/>
                    </a:solidFill>
                  </a:tcPr>
                </a:tc>
                <a:tc>
                  <a:txBody>
                    <a:bodyPr/>
                    <a:lstStyle/>
                    <a:p>
                      <a:pPr indent="0" lvl="0" marL="0" marR="0" rtl="0" algn="l">
                        <a:lnSpc>
                          <a:spcPct val="100000"/>
                        </a:lnSpc>
                        <a:spcBef>
                          <a:spcPts val="0"/>
                        </a:spcBef>
                        <a:spcAft>
                          <a:spcPts val="0"/>
                        </a:spcAft>
                        <a:buNone/>
                      </a:pPr>
                      <a:r>
                        <a:rPr b="1" lang="en-US" sz="1400" u="none" cap="none" strike="noStrike"/>
                        <a:t>1</a:t>
                      </a:r>
                      <a:endParaRPr/>
                    </a:p>
                  </a:txBody>
                  <a:tcPr marT="45725" marB="45725" marR="91450" marL="91450">
                    <a:solidFill>
                      <a:srgbClr val="BFBFBF"/>
                    </a:solidFill>
                  </a:tcPr>
                </a:tc>
                <a:tc>
                  <a:txBody>
                    <a:bodyPr/>
                    <a:lstStyle/>
                    <a:p>
                      <a:pPr indent="0" lvl="0" marL="0" marR="0" rtl="0" algn="l">
                        <a:lnSpc>
                          <a:spcPct val="100000"/>
                        </a:lnSpc>
                        <a:spcBef>
                          <a:spcPts val="0"/>
                        </a:spcBef>
                        <a:spcAft>
                          <a:spcPts val="0"/>
                        </a:spcAft>
                        <a:buNone/>
                      </a:pPr>
                      <a:r>
                        <a:rPr b="1" lang="en-US" sz="1400" u="none" cap="none" strike="noStrike"/>
                        <a:t>1</a:t>
                      </a:r>
                      <a:endParaRPr/>
                    </a:p>
                  </a:txBody>
                  <a:tcPr marT="45725" marB="45725" marR="91450" marL="91450">
                    <a:solidFill>
                      <a:srgbClr val="BFBFBF"/>
                    </a:solidFill>
                  </a:tcPr>
                </a:tc>
                <a:tc>
                  <a:txBody>
                    <a:bodyPr/>
                    <a:lstStyle/>
                    <a:p>
                      <a:pPr indent="0" lvl="0" marL="0" marR="0" rtl="0" algn="l">
                        <a:lnSpc>
                          <a:spcPct val="100000"/>
                        </a:lnSpc>
                        <a:spcBef>
                          <a:spcPts val="0"/>
                        </a:spcBef>
                        <a:spcAft>
                          <a:spcPts val="0"/>
                        </a:spcAft>
                        <a:buNone/>
                      </a:pPr>
                      <a:r>
                        <a:rPr b="1" lang="en-US" sz="1400" u="none" cap="none" strike="noStrike"/>
                        <a:t>0</a:t>
                      </a:r>
                      <a:endParaRPr/>
                    </a:p>
                  </a:txBody>
                  <a:tcPr marT="45725" marB="45725" marR="91450" marL="91450">
                    <a:solidFill>
                      <a:srgbClr val="BFBFBF"/>
                    </a:solidFill>
                  </a:tcPr>
                </a:tc>
                <a:tc>
                  <a:txBody>
                    <a:bodyPr/>
                    <a:lstStyle/>
                    <a:p>
                      <a:pPr indent="0" lvl="0" marL="0" marR="0" rtl="0" algn="l">
                        <a:lnSpc>
                          <a:spcPct val="100000"/>
                        </a:lnSpc>
                        <a:spcBef>
                          <a:spcPts val="0"/>
                        </a:spcBef>
                        <a:spcAft>
                          <a:spcPts val="0"/>
                        </a:spcAft>
                        <a:buNone/>
                      </a:pPr>
                      <a:r>
                        <a:rPr b="1" lang="en-US" sz="1400" u="none" cap="none" strike="noStrike"/>
                        <a:t>0</a:t>
                      </a:r>
                      <a:endParaRPr/>
                    </a:p>
                  </a:txBody>
                  <a:tcPr marT="45725" marB="45725" marR="91450" marL="91450">
                    <a:solidFill>
                      <a:srgbClr val="BFBFBF"/>
                    </a:solidFill>
                  </a:tcPr>
                </a:tc>
              </a:tr>
              <a:tr h="370850">
                <a:tc>
                  <a:txBody>
                    <a:bodyPr/>
                    <a:lstStyle/>
                    <a:p>
                      <a:pPr indent="0" lvl="0" marL="0" marR="0" rtl="0" algn="l">
                        <a:lnSpc>
                          <a:spcPct val="100000"/>
                        </a:lnSpc>
                        <a:spcBef>
                          <a:spcPts val="0"/>
                        </a:spcBef>
                        <a:spcAft>
                          <a:spcPts val="0"/>
                        </a:spcAft>
                        <a:buNone/>
                      </a:pPr>
                      <a:r>
                        <a:rPr b="1" lang="en-US" sz="1400" u="none" cap="none" strike="noStrike"/>
                        <a:t>0</a:t>
                      </a:r>
                      <a:endParaRPr/>
                    </a:p>
                  </a:txBody>
                  <a:tcPr marT="45725" marB="45725" marR="91450" marL="91450">
                    <a:solidFill>
                      <a:srgbClr val="BFBFBF"/>
                    </a:solidFill>
                  </a:tcPr>
                </a:tc>
                <a:tc>
                  <a:txBody>
                    <a:bodyPr/>
                    <a:lstStyle/>
                    <a:p>
                      <a:pPr indent="0" lvl="0" marL="0" marR="0" rtl="0" algn="l">
                        <a:lnSpc>
                          <a:spcPct val="100000"/>
                        </a:lnSpc>
                        <a:spcBef>
                          <a:spcPts val="0"/>
                        </a:spcBef>
                        <a:spcAft>
                          <a:spcPts val="0"/>
                        </a:spcAft>
                        <a:buNone/>
                      </a:pPr>
                      <a:r>
                        <a:rPr b="1" lang="en-US" sz="1400" u="none" cap="none" strike="noStrike"/>
                        <a:t>1</a:t>
                      </a:r>
                      <a:endParaRPr/>
                    </a:p>
                  </a:txBody>
                  <a:tcPr marT="45725" marB="45725" marR="91450" marL="91450">
                    <a:solidFill>
                      <a:srgbClr val="BFBFBF"/>
                    </a:solidFill>
                  </a:tcPr>
                </a:tc>
                <a:tc>
                  <a:txBody>
                    <a:bodyPr/>
                    <a:lstStyle/>
                    <a:p>
                      <a:pPr indent="0" lvl="0" marL="0" marR="0" rtl="0" algn="l">
                        <a:lnSpc>
                          <a:spcPct val="100000"/>
                        </a:lnSpc>
                        <a:spcBef>
                          <a:spcPts val="0"/>
                        </a:spcBef>
                        <a:spcAft>
                          <a:spcPts val="0"/>
                        </a:spcAft>
                        <a:buNone/>
                      </a:pPr>
                      <a:r>
                        <a:rPr b="1" lang="en-US" sz="1400" u="none" cap="none" strike="noStrike"/>
                        <a:t>1</a:t>
                      </a:r>
                      <a:endParaRPr/>
                    </a:p>
                  </a:txBody>
                  <a:tcPr marT="45725" marB="45725" marR="91450" marL="91450">
                    <a:solidFill>
                      <a:srgbClr val="BFBFBF"/>
                    </a:solidFill>
                  </a:tcPr>
                </a:tc>
                <a:tc>
                  <a:txBody>
                    <a:bodyPr/>
                    <a:lstStyle/>
                    <a:p>
                      <a:pPr indent="0" lvl="0" marL="0" marR="0" rtl="0" algn="l">
                        <a:lnSpc>
                          <a:spcPct val="100000"/>
                        </a:lnSpc>
                        <a:spcBef>
                          <a:spcPts val="0"/>
                        </a:spcBef>
                        <a:spcAft>
                          <a:spcPts val="0"/>
                        </a:spcAft>
                        <a:buNone/>
                      </a:pPr>
                      <a:r>
                        <a:rPr b="1" lang="en-US" sz="1400" u="none" cap="none" strike="noStrike"/>
                        <a:t>0</a:t>
                      </a:r>
                      <a:endParaRPr/>
                    </a:p>
                  </a:txBody>
                  <a:tcPr marT="45725" marB="45725" marR="91450" marL="91450">
                    <a:solidFill>
                      <a:srgbClr val="BFBFBF"/>
                    </a:solidFill>
                  </a:tcPr>
                </a:tc>
                <a:tc>
                  <a:txBody>
                    <a:bodyPr/>
                    <a:lstStyle/>
                    <a:p>
                      <a:pPr indent="0" lvl="0" marL="0" marR="0" rtl="0" algn="l">
                        <a:lnSpc>
                          <a:spcPct val="100000"/>
                        </a:lnSpc>
                        <a:spcBef>
                          <a:spcPts val="0"/>
                        </a:spcBef>
                        <a:spcAft>
                          <a:spcPts val="0"/>
                        </a:spcAft>
                        <a:buNone/>
                      </a:pPr>
                      <a:r>
                        <a:rPr b="1" lang="en-US" sz="1400" u="none" cap="none" strike="noStrike"/>
                        <a:t>0</a:t>
                      </a:r>
                      <a:endParaRPr/>
                    </a:p>
                  </a:txBody>
                  <a:tcPr marT="45725" marB="45725" marR="91450" marL="91450">
                    <a:solidFill>
                      <a:srgbClr val="BFBFBF"/>
                    </a:solidFill>
                  </a:tcPr>
                </a:tc>
              </a:tr>
              <a:tr h="370850">
                <a:tc>
                  <a:txBody>
                    <a:bodyPr/>
                    <a:lstStyle/>
                    <a:p>
                      <a:pPr indent="0" lvl="0" marL="0" marR="0" rtl="0" algn="l">
                        <a:lnSpc>
                          <a:spcPct val="100000"/>
                        </a:lnSpc>
                        <a:spcBef>
                          <a:spcPts val="0"/>
                        </a:spcBef>
                        <a:spcAft>
                          <a:spcPts val="0"/>
                        </a:spcAft>
                        <a:buNone/>
                      </a:pPr>
                      <a:r>
                        <a:rPr b="1" lang="en-US" sz="1400" u="none" cap="none" strike="noStrike"/>
                        <a:t>0</a:t>
                      </a:r>
                      <a:endParaRPr/>
                    </a:p>
                  </a:txBody>
                  <a:tcPr marT="45725" marB="45725" marR="91450" marL="91450">
                    <a:solidFill>
                      <a:srgbClr val="BFBFBF"/>
                    </a:solidFill>
                  </a:tcPr>
                </a:tc>
                <a:tc>
                  <a:txBody>
                    <a:bodyPr/>
                    <a:lstStyle/>
                    <a:p>
                      <a:pPr indent="0" lvl="0" marL="0" marR="0" rtl="0" algn="l">
                        <a:lnSpc>
                          <a:spcPct val="100000"/>
                        </a:lnSpc>
                        <a:spcBef>
                          <a:spcPts val="0"/>
                        </a:spcBef>
                        <a:spcAft>
                          <a:spcPts val="0"/>
                        </a:spcAft>
                        <a:buNone/>
                      </a:pPr>
                      <a:r>
                        <a:rPr b="1" lang="en-US" sz="1400" u="none" cap="none" strike="noStrike"/>
                        <a:t>1</a:t>
                      </a:r>
                      <a:endParaRPr/>
                    </a:p>
                  </a:txBody>
                  <a:tcPr marT="45725" marB="45725" marR="91450" marL="91450">
                    <a:solidFill>
                      <a:srgbClr val="BFBFBF"/>
                    </a:solidFill>
                  </a:tcPr>
                </a:tc>
                <a:tc>
                  <a:txBody>
                    <a:bodyPr/>
                    <a:lstStyle/>
                    <a:p>
                      <a:pPr indent="0" lvl="0" marL="0" marR="0" rtl="0" algn="l">
                        <a:lnSpc>
                          <a:spcPct val="100000"/>
                        </a:lnSpc>
                        <a:spcBef>
                          <a:spcPts val="0"/>
                        </a:spcBef>
                        <a:spcAft>
                          <a:spcPts val="0"/>
                        </a:spcAft>
                        <a:buNone/>
                      </a:pPr>
                      <a:r>
                        <a:rPr b="1" lang="en-US" sz="1400" u="none" cap="none" strike="noStrike"/>
                        <a:t>1</a:t>
                      </a:r>
                      <a:endParaRPr/>
                    </a:p>
                  </a:txBody>
                  <a:tcPr marT="45725" marB="45725" marR="91450" marL="91450">
                    <a:solidFill>
                      <a:srgbClr val="BFBFBF"/>
                    </a:solidFill>
                  </a:tcPr>
                </a:tc>
                <a:tc>
                  <a:txBody>
                    <a:bodyPr/>
                    <a:lstStyle/>
                    <a:p>
                      <a:pPr indent="0" lvl="0" marL="0" marR="0" rtl="0" algn="l">
                        <a:lnSpc>
                          <a:spcPct val="100000"/>
                        </a:lnSpc>
                        <a:spcBef>
                          <a:spcPts val="0"/>
                        </a:spcBef>
                        <a:spcAft>
                          <a:spcPts val="0"/>
                        </a:spcAft>
                        <a:buNone/>
                      </a:pPr>
                      <a:r>
                        <a:rPr b="1" lang="en-US" sz="1400" u="none" cap="none" strike="noStrike"/>
                        <a:t>1</a:t>
                      </a:r>
                      <a:endParaRPr/>
                    </a:p>
                  </a:txBody>
                  <a:tcPr marT="45725" marB="45725" marR="91450" marL="91450">
                    <a:solidFill>
                      <a:srgbClr val="BFBFBF"/>
                    </a:solidFill>
                  </a:tcPr>
                </a:tc>
                <a:tc>
                  <a:txBody>
                    <a:bodyPr/>
                    <a:lstStyle/>
                    <a:p>
                      <a:pPr indent="0" lvl="0" marL="0" marR="0" rtl="0" algn="l">
                        <a:lnSpc>
                          <a:spcPct val="100000"/>
                        </a:lnSpc>
                        <a:spcBef>
                          <a:spcPts val="0"/>
                        </a:spcBef>
                        <a:spcAft>
                          <a:spcPts val="0"/>
                        </a:spcAft>
                        <a:buNone/>
                      </a:pPr>
                      <a:r>
                        <a:rPr b="1" lang="en-US" sz="1400" u="none" cap="none" strike="noStrike"/>
                        <a:t>0</a:t>
                      </a:r>
                      <a:endParaRPr/>
                    </a:p>
                  </a:txBody>
                  <a:tcPr marT="45725" marB="45725" marR="91450" marL="91450">
                    <a:solidFill>
                      <a:srgbClr val="BFBFBF"/>
                    </a:solidFill>
                  </a:tcPr>
                </a:tc>
              </a:tr>
              <a:tr h="370850">
                <a:tc>
                  <a:txBody>
                    <a:bodyPr/>
                    <a:lstStyle/>
                    <a:p>
                      <a:pPr indent="0" lvl="0" marL="0" marR="0" rtl="0" algn="l">
                        <a:lnSpc>
                          <a:spcPct val="100000"/>
                        </a:lnSpc>
                        <a:spcBef>
                          <a:spcPts val="0"/>
                        </a:spcBef>
                        <a:spcAft>
                          <a:spcPts val="0"/>
                        </a:spcAft>
                        <a:buNone/>
                      </a:pPr>
                      <a:r>
                        <a:rPr b="1" lang="en-US" sz="1400" u="none" cap="none" strike="noStrike"/>
                        <a:t>0</a:t>
                      </a:r>
                      <a:endParaRPr/>
                    </a:p>
                  </a:txBody>
                  <a:tcPr marT="45725" marB="45725" marR="91450" marL="91450">
                    <a:solidFill>
                      <a:srgbClr val="BFBFBF"/>
                    </a:solidFill>
                  </a:tcPr>
                </a:tc>
                <a:tc>
                  <a:txBody>
                    <a:bodyPr/>
                    <a:lstStyle/>
                    <a:p>
                      <a:pPr indent="0" lvl="0" marL="0" marR="0" rtl="0" algn="l">
                        <a:lnSpc>
                          <a:spcPct val="100000"/>
                        </a:lnSpc>
                        <a:spcBef>
                          <a:spcPts val="0"/>
                        </a:spcBef>
                        <a:spcAft>
                          <a:spcPts val="0"/>
                        </a:spcAft>
                        <a:buNone/>
                      </a:pPr>
                      <a:r>
                        <a:rPr b="1" lang="en-US" sz="1400" u="none" cap="none" strike="noStrike"/>
                        <a:t>1</a:t>
                      </a:r>
                      <a:endParaRPr/>
                    </a:p>
                  </a:txBody>
                  <a:tcPr marT="45725" marB="45725" marR="91450" marL="91450">
                    <a:solidFill>
                      <a:srgbClr val="BFBFBF"/>
                    </a:solidFill>
                  </a:tcPr>
                </a:tc>
                <a:tc>
                  <a:txBody>
                    <a:bodyPr/>
                    <a:lstStyle/>
                    <a:p>
                      <a:pPr indent="0" lvl="0" marL="0" marR="0" rtl="0" algn="l">
                        <a:lnSpc>
                          <a:spcPct val="100000"/>
                        </a:lnSpc>
                        <a:spcBef>
                          <a:spcPts val="0"/>
                        </a:spcBef>
                        <a:spcAft>
                          <a:spcPts val="0"/>
                        </a:spcAft>
                        <a:buNone/>
                      </a:pPr>
                      <a:r>
                        <a:rPr b="1" lang="en-US" sz="1400" u="none" cap="none" strike="noStrike"/>
                        <a:t>1</a:t>
                      </a:r>
                      <a:endParaRPr/>
                    </a:p>
                  </a:txBody>
                  <a:tcPr marT="45725" marB="45725" marR="91450" marL="91450">
                    <a:solidFill>
                      <a:srgbClr val="BFBFBF"/>
                    </a:solidFill>
                  </a:tcPr>
                </a:tc>
                <a:tc>
                  <a:txBody>
                    <a:bodyPr/>
                    <a:lstStyle/>
                    <a:p>
                      <a:pPr indent="0" lvl="0" marL="0" marR="0" rtl="0" algn="l">
                        <a:lnSpc>
                          <a:spcPct val="100000"/>
                        </a:lnSpc>
                        <a:spcBef>
                          <a:spcPts val="0"/>
                        </a:spcBef>
                        <a:spcAft>
                          <a:spcPts val="0"/>
                        </a:spcAft>
                        <a:buNone/>
                      </a:pPr>
                      <a:r>
                        <a:rPr b="1" lang="en-US" sz="1400" u="none" cap="none" strike="noStrike"/>
                        <a:t>1</a:t>
                      </a:r>
                      <a:endParaRPr/>
                    </a:p>
                  </a:txBody>
                  <a:tcPr marT="45725" marB="45725" marR="91450" marL="91450">
                    <a:solidFill>
                      <a:srgbClr val="BFBFBF"/>
                    </a:solidFill>
                  </a:tcPr>
                </a:tc>
                <a:tc>
                  <a:txBody>
                    <a:bodyPr/>
                    <a:lstStyle/>
                    <a:p>
                      <a:pPr indent="0" lvl="0" marL="0" marR="0" rtl="0" algn="l">
                        <a:lnSpc>
                          <a:spcPct val="100000"/>
                        </a:lnSpc>
                        <a:spcBef>
                          <a:spcPts val="0"/>
                        </a:spcBef>
                        <a:spcAft>
                          <a:spcPts val="0"/>
                        </a:spcAft>
                        <a:buNone/>
                      </a:pPr>
                      <a:r>
                        <a:rPr b="1" lang="en-US" sz="1400" u="none" cap="none" strike="noStrike"/>
                        <a:t>0</a:t>
                      </a:r>
                      <a:endParaRPr/>
                    </a:p>
                  </a:txBody>
                  <a:tcPr marT="45725" marB="45725" marR="91450" marL="91450">
                    <a:solidFill>
                      <a:srgbClr val="BFBFBF"/>
                    </a:solidFill>
                  </a:tcPr>
                </a:tc>
              </a:tr>
              <a:tr h="370850">
                <a:tc>
                  <a:txBody>
                    <a:bodyPr/>
                    <a:lstStyle/>
                    <a:p>
                      <a:pPr indent="0" lvl="0" marL="0" marR="0" rtl="0" algn="l">
                        <a:lnSpc>
                          <a:spcPct val="100000"/>
                        </a:lnSpc>
                        <a:spcBef>
                          <a:spcPts val="0"/>
                        </a:spcBef>
                        <a:spcAft>
                          <a:spcPts val="0"/>
                        </a:spcAft>
                        <a:buNone/>
                      </a:pPr>
                      <a:r>
                        <a:rPr b="1" lang="en-US" sz="1400" u="none" cap="none" strike="noStrike"/>
                        <a:t>0</a:t>
                      </a:r>
                      <a:endParaRPr/>
                    </a:p>
                  </a:txBody>
                  <a:tcPr marT="45725" marB="45725" marR="91450" marL="91450">
                    <a:solidFill>
                      <a:srgbClr val="BFBFBF"/>
                    </a:solidFill>
                  </a:tcPr>
                </a:tc>
                <a:tc>
                  <a:txBody>
                    <a:bodyPr/>
                    <a:lstStyle/>
                    <a:p>
                      <a:pPr indent="0" lvl="0" marL="0" marR="0" rtl="0" algn="l">
                        <a:lnSpc>
                          <a:spcPct val="100000"/>
                        </a:lnSpc>
                        <a:spcBef>
                          <a:spcPts val="0"/>
                        </a:spcBef>
                        <a:spcAft>
                          <a:spcPts val="0"/>
                        </a:spcAft>
                        <a:buNone/>
                      </a:pPr>
                      <a:r>
                        <a:rPr b="1" lang="en-US" sz="1400" u="none" cap="none" strike="noStrike"/>
                        <a:t>0</a:t>
                      </a:r>
                      <a:endParaRPr/>
                    </a:p>
                  </a:txBody>
                  <a:tcPr marT="45725" marB="45725" marR="91450" marL="91450">
                    <a:solidFill>
                      <a:srgbClr val="BFBFBF"/>
                    </a:solidFill>
                  </a:tcPr>
                </a:tc>
                <a:tc>
                  <a:txBody>
                    <a:bodyPr/>
                    <a:lstStyle/>
                    <a:p>
                      <a:pPr indent="0" lvl="0" marL="0" marR="0" rtl="0" algn="l">
                        <a:lnSpc>
                          <a:spcPct val="100000"/>
                        </a:lnSpc>
                        <a:spcBef>
                          <a:spcPts val="0"/>
                        </a:spcBef>
                        <a:spcAft>
                          <a:spcPts val="0"/>
                        </a:spcAft>
                        <a:buNone/>
                      </a:pPr>
                      <a:r>
                        <a:rPr b="1" lang="en-US" sz="1400" u="none" cap="none" strike="noStrike"/>
                        <a:t>0</a:t>
                      </a:r>
                      <a:endParaRPr/>
                    </a:p>
                  </a:txBody>
                  <a:tcPr marT="45725" marB="45725" marR="91450" marL="91450">
                    <a:solidFill>
                      <a:srgbClr val="BFBFBF"/>
                    </a:solidFill>
                  </a:tcPr>
                </a:tc>
                <a:tc>
                  <a:txBody>
                    <a:bodyPr/>
                    <a:lstStyle/>
                    <a:p>
                      <a:pPr indent="0" lvl="0" marL="0" marR="0" rtl="0" algn="l">
                        <a:lnSpc>
                          <a:spcPct val="100000"/>
                        </a:lnSpc>
                        <a:spcBef>
                          <a:spcPts val="0"/>
                        </a:spcBef>
                        <a:spcAft>
                          <a:spcPts val="0"/>
                        </a:spcAft>
                        <a:buNone/>
                      </a:pPr>
                      <a:r>
                        <a:rPr b="1" lang="en-US" sz="1400" u="none" cap="none" strike="noStrike"/>
                        <a:t>0</a:t>
                      </a:r>
                      <a:endParaRPr/>
                    </a:p>
                  </a:txBody>
                  <a:tcPr marT="45725" marB="45725" marR="91450" marL="91450">
                    <a:solidFill>
                      <a:srgbClr val="BFBFBF"/>
                    </a:solidFill>
                  </a:tcPr>
                </a:tc>
                <a:tc>
                  <a:txBody>
                    <a:bodyPr/>
                    <a:lstStyle/>
                    <a:p>
                      <a:pPr indent="0" lvl="0" marL="0" marR="0" rtl="0" algn="l">
                        <a:lnSpc>
                          <a:spcPct val="100000"/>
                        </a:lnSpc>
                        <a:spcBef>
                          <a:spcPts val="0"/>
                        </a:spcBef>
                        <a:spcAft>
                          <a:spcPts val="0"/>
                        </a:spcAft>
                        <a:buNone/>
                      </a:pPr>
                      <a:r>
                        <a:rPr b="1" lang="en-US" sz="1400" u="none" cap="none" strike="noStrike"/>
                        <a:t>0</a:t>
                      </a:r>
                      <a:endParaRPr/>
                    </a:p>
                  </a:txBody>
                  <a:tcPr marT="45725" marB="45725" marR="91450" marL="91450">
                    <a:solidFill>
                      <a:srgbClr val="BFBFBF"/>
                    </a:solidFill>
                  </a:tcPr>
                </a:tc>
              </a:tr>
            </a:tbl>
          </a:graphicData>
        </a:graphic>
      </p:graphicFrame>
      <p:sp>
        <p:nvSpPr>
          <p:cNvPr id="408" name="Google Shape;408;p52"/>
          <p:cNvSpPr/>
          <p:nvPr/>
        </p:nvSpPr>
        <p:spPr>
          <a:xfrm>
            <a:off x="3138115" y="1112520"/>
            <a:ext cx="294198" cy="294198"/>
          </a:xfrm>
          <a:prstGeom prst="ellipse">
            <a:avLst/>
          </a:prstGeom>
          <a:noFill/>
          <a:ln cap="flat" cmpd="sng" w="25400">
            <a:solidFill>
              <a:srgbClr val="2A5E8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9" name="Google Shape;409;p52"/>
          <p:cNvSpPr txBox="1"/>
          <p:nvPr/>
        </p:nvSpPr>
        <p:spPr>
          <a:xfrm>
            <a:off x="0" y="2225040"/>
            <a:ext cx="908039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The pixel circled in the figure is not a member of the border of the        1-valued region if 4 –connectivity is used between the region and its background.</a:t>
            </a:r>
            <a:endParaRPr/>
          </a:p>
        </p:txBody>
      </p:sp>
      <p:sp>
        <p:nvSpPr>
          <p:cNvPr id="410" name="Google Shape;410;p52"/>
          <p:cNvSpPr txBox="1"/>
          <p:nvPr/>
        </p:nvSpPr>
        <p:spPr>
          <a:xfrm>
            <a:off x="-7951" y="2986597"/>
            <a:ext cx="9088341"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The circled point is part of the boundary of the 1-valued pixels only if 8-adjacency between the region and background is used.</a:t>
            </a:r>
            <a:endParaRPr/>
          </a:p>
        </p:txBody>
      </p:sp>
      <p:sp>
        <p:nvSpPr>
          <p:cNvPr id="411" name="Google Shape;411;p52"/>
          <p:cNvSpPr txBox="1"/>
          <p:nvPr/>
        </p:nvSpPr>
        <p:spPr>
          <a:xfrm>
            <a:off x="-35781" y="3782745"/>
            <a:ext cx="9394465"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chemeClr val="lt1"/>
                </a:solidFill>
                <a:latin typeface="Times New Roman"/>
                <a:ea typeface="Times New Roman"/>
                <a:cs typeface="Times New Roman"/>
                <a:sym typeface="Times New Roman"/>
              </a:rPr>
              <a:t>The inner border does not form a closed path around the region.</a:t>
            </a:r>
            <a:endParaRPr/>
          </a:p>
          <a:p>
            <a:pPr indent="0" lvl="0" marL="0" marR="0" rtl="0" algn="l">
              <a:lnSpc>
                <a:spcPct val="100000"/>
              </a:lnSpc>
              <a:spcBef>
                <a:spcPts val="0"/>
              </a:spcBef>
              <a:spcAft>
                <a:spcPts val="0"/>
              </a:spcAft>
              <a:buNone/>
            </a:pPr>
            <a:r>
              <a:rPr b="0" i="0" lang="en-US" sz="2400" u="none" cap="none" strike="noStrike">
                <a:solidFill>
                  <a:schemeClr val="lt1"/>
                </a:solidFill>
                <a:latin typeface="Times New Roman"/>
                <a:ea typeface="Times New Roman"/>
                <a:cs typeface="Times New Roman"/>
                <a:sym typeface="Times New Roman"/>
              </a:rPr>
              <a:t>The outer border of the region does form a closed path around the region.</a:t>
            </a:r>
            <a:endParaRPr/>
          </a:p>
        </p:txBody>
      </p:sp>
    </p:spTree>
  </p:cSld>
  <p:clrMapOvr>
    <a:masterClrMapping/>
  </p:clrMapOvr>
  <p:transition>
    <p:fade thruBlk="1"/>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3"/>
          <p:cNvSpPr txBox="1"/>
          <p:nvPr/>
        </p:nvSpPr>
        <p:spPr>
          <a:xfrm>
            <a:off x="-1" y="183391"/>
            <a:ext cx="8222105"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FFC000"/>
                </a:solidFill>
                <a:latin typeface="Times New Roman"/>
                <a:ea typeface="Times New Roman"/>
                <a:cs typeface="Times New Roman"/>
                <a:sym typeface="Times New Roman"/>
              </a:rPr>
              <a:t>Fundamentals of spatial domain-convolution operation</a:t>
            </a:r>
            <a:endParaRPr b="1" i="0" sz="2400" u="none" cap="none" strike="noStrike">
              <a:solidFill>
                <a:srgbClr val="FFC000"/>
              </a:solidFill>
              <a:latin typeface="Arial"/>
              <a:ea typeface="Arial"/>
              <a:cs typeface="Arial"/>
              <a:sym typeface="Arial"/>
            </a:endParaRPr>
          </a:p>
        </p:txBody>
      </p:sp>
      <p:sp>
        <p:nvSpPr>
          <p:cNvPr id="417" name="Google Shape;417;p53"/>
          <p:cNvSpPr txBox="1"/>
          <p:nvPr/>
        </p:nvSpPr>
        <p:spPr>
          <a:xfrm>
            <a:off x="202367" y="816964"/>
            <a:ext cx="9076544" cy="23698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FFC000"/>
                </a:solidFill>
                <a:latin typeface="Times New Roman"/>
                <a:ea typeface="Times New Roman"/>
                <a:cs typeface="Times New Roman"/>
                <a:sym typeface="Times New Roman"/>
              </a:rPr>
              <a:t>Spatial Filtering </a:t>
            </a:r>
            <a:endParaRPr/>
          </a:p>
          <a:p>
            <a:pPr indent="0" lvl="0" marL="0" marR="0" rtl="0" algn="l">
              <a:lnSpc>
                <a:spcPct val="100000"/>
              </a:lnSpc>
              <a:spcBef>
                <a:spcPts val="0"/>
              </a:spcBef>
              <a:spcAft>
                <a:spcPts val="0"/>
              </a:spcAft>
              <a:buNone/>
            </a:pPr>
            <a:r>
              <a:t/>
            </a:r>
            <a:endParaRPr b="1" i="0" sz="2400" u="none" cap="none" strike="noStrike">
              <a:solidFill>
                <a:srgbClr val="FFC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The mechanics of spatial filtering spatial filters consist of </a:t>
            </a:r>
            <a:endParaRPr/>
          </a:p>
          <a:p>
            <a:pPr indent="0" lvl="0" marL="0" marR="0" rtl="0" algn="l">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1. Neighborhood (small rectangle). </a:t>
            </a:r>
            <a:endParaRPr/>
          </a:p>
          <a:p>
            <a:pPr indent="0" lvl="0" marL="0" marR="0" rtl="0" algn="l">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2. Predefined operation that is performed on the image pixel. </a:t>
            </a:r>
            <a:endParaRPr/>
          </a:p>
          <a:p>
            <a:pPr indent="0" lvl="0" marL="0" marR="0" rtl="0" algn="l">
              <a:lnSpc>
                <a:spcPct val="100000"/>
              </a:lnSpc>
              <a:spcBef>
                <a:spcPts val="0"/>
              </a:spcBef>
              <a:spcAft>
                <a:spcPts val="0"/>
              </a:spcAft>
              <a:buNone/>
            </a:pPr>
            <a:r>
              <a:t/>
            </a:r>
            <a:endParaRPr b="1" i="0" sz="20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1" i="0" sz="2000" u="none" cap="none" strike="noStrike">
              <a:solidFill>
                <a:schemeClr val="lt1"/>
              </a:solidFill>
              <a:latin typeface="Times New Roman"/>
              <a:ea typeface="Times New Roman"/>
              <a:cs typeface="Times New Roman"/>
              <a:sym typeface="Times New Roman"/>
            </a:endParaRPr>
          </a:p>
        </p:txBody>
      </p:sp>
      <p:pic>
        <p:nvPicPr>
          <p:cNvPr id="418" name="Google Shape;418;p53"/>
          <p:cNvPicPr preferRelativeResize="0"/>
          <p:nvPr/>
        </p:nvPicPr>
        <p:blipFill rotWithShape="1">
          <a:blip r:embed="rId3">
            <a:alphaModFix/>
          </a:blip>
          <a:srcRect b="0" l="0" r="0" t="0"/>
          <a:stretch/>
        </p:blipFill>
        <p:spPr>
          <a:xfrm>
            <a:off x="1762201" y="3306506"/>
            <a:ext cx="3934060" cy="1653603"/>
          </a:xfrm>
          <a:prstGeom prst="rect">
            <a:avLst/>
          </a:prstGeom>
          <a:noFill/>
          <a:ln>
            <a:noFill/>
          </a:ln>
        </p:spPr>
      </p:pic>
    </p:spTree>
  </p:cSld>
  <p:clrMapOvr>
    <a:masterClrMapping/>
  </p:clrMapOvr>
  <p:transition>
    <p:fade thruBlk="1"/>
  </p:transition>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4"/>
          <p:cNvSpPr txBox="1"/>
          <p:nvPr/>
        </p:nvSpPr>
        <p:spPr>
          <a:xfrm>
            <a:off x="67456" y="209862"/>
            <a:ext cx="8964118" cy="44627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chemeClr val="lt1"/>
                </a:solidFill>
                <a:latin typeface="Times New Roman"/>
                <a:ea typeface="Times New Roman"/>
                <a:cs typeface="Times New Roman"/>
                <a:sym typeface="Times New Roman"/>
              </a:rPr>
              <a:t>Filtering creates new pixels with coordinates equal to the coordinates of the center of the neighborhood, and whose value is the result of the filtering operation.</a:t>
            </a:r>
            <a:endParaRPr/>
          </a:p>
          <a:p>
            <a:pPr indent="0" lvl="0" marL="0" marR="0" rtl="0" algn="l">
              <a:lnSpc>
                <a:spcPct val="100000"/>
              </a:lnSpc>
              <a:spcBef>
                <a:spcPts val="0"/>
              </a:spcBef>
              <a:spcAft>
                <a:spcPts val="0"/>
              </a:spcAft>
              <a:buNone/>
            </a:pPr>
            <a:r>
              <a:t/>
            </a:r>
            <a:endParaRPr b="0" i="0" sz="20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2400" u="none" cap="none" strike="noStrike">
                <a:solidFill>
                  <a:schemeClr val="lt1"/>
                </a:solidFill>
                <a:latin typeface="Times New Roman"/>
                <a:ea typeface="Times New Roman"/>
                <a:cs typeface="Times New Roman"/>
                <a:sym typeface="Times New Roman"/>
              </a:rPr>
              <a:t>If the operation performed on the image pixel is linear, then the filter is called a </a:t>
            </a:r>
            <a:r>
              <a:rPr b="1" i="0" lang="en-US" sz="2400" u="none" cap="none" strike="noStrike">
                <a:solidFill>
                  <a:srgbClr val="FF0000"/>
                </a:solidFill>
                <a:latin typeface="Times New Roman"/>
                <a:ea typeface="Times New Roman"/>
                <a:cs typeface="Times New Roman"/>
                <a:sym typeface="Times New Roman"/>
              </a:rPr>
              <a:t>linear spatial filter, </a:t>
            </a:r>
            <a:r>
              <a:rPr b="0" i="0" lang="en-US" sz="2400" u="none" cap="none" strike="noStrike">
                <a:solidFill>
                  <a:schemeClr val="lt1"/>
                </a:solidFill>
                <a:latin typeface="Times New Roman"/>
                <a:ea typeface="Times New Roman"/>
                <a:cs typeface="Times New Roman"/>
                <a:sym typeface="Times New Roman"/>
              </a:rPr>
              <a:t>otherwise, the filter is </a:t>
            </a:r>
            <a:r>
              <a:rPr b="1" i="0" lang="en-US" sz="2400" u="none" cap="none" strike="noStrike">
                <a:solidFill>
                  <a:srgbClr val="FF0000"/>
                </a:solidFill>
                <a:latin typeface="Times New Roman"/>
                <a:ea typeface="Times New Roman"/>
                <a:cs typeface="Times New Roman"/>
                <a:sym typeface="Times New Roman"/>
              </a:rPr>
              <a:t>nonlinear</a:t>
            </a:r>
            <a:r>
              <a:rPr b="0" i="0" lang="en-US" sz="2400" u="none" cap="none" strike="noStrike">
                <a:solidFill>
                  <a:schemeClr val="lt1"/>
                </a:solidFill>
                <a:latin typeface="Times New Roman"/>
                <a:ea typeface="Times New Roman"/>
                <a:cs typeface="Times New Roman"/>
                <a:sym typeface="Times New Roman"/>
              </a:rPr>
              <a:t>.</a:t>
            </a:r>
            <a:endParaRPr/>
          </a:p>
          <a:p>
            <a:pPr indent="0" lvl="0" marL="0" marR="0" rtl="0" algn="l">
              <a:lnSpc>
                <a:spcPct val="100000"/>
              </a:lnSpc>
              <a:spcBef>
                <a:spcPts val="0"/>
              </a:spcBef>
              <a:spcAft>
                <a:spcPts val="0"/>
              </a:spcAft>
              <a:buNone/>
            </a:pPr>
            <a:r>
              <a:t/>
            </a:r>
            <a:endParaRPr b="0" i="0" sz="24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2400" u="none" cap="none" strike="noStrike">
                <a:solidFill>
                  <a:srgbClr val="FFC000"/>
                </a:solidFill>
                <a:latin typeface="Times New Roman"/>
                <a:ea typeface="Times New Roman"/>
                <a:cs typeface="Times New Roman"/>
                <a:sym typeface="Times New Roman"/>
              </a:rPr>
              <a:t>Mechanism of linear spatial filtering using a 3*3 neighborhood</a:t>
            </a:r>
            <a:endParaRPr/>
          </a:p>
          <a:p>
            <a:pPr indent="0" lvl="0" marL="0" marR="0" rtl="0" algn="l">
              <a:lnSpc>
                <a:spcPct val="100000"/>
              </a:lnSpc>
              <a:spcBef>
                <a:spcPts val="0"/>
              </a:spcBef>
              <a:spcAft>
                <a:spcPts val="0"/>
              </a:spcAft>
              <a:buNone/>
            </a:pPr>
            <a:r>
              <a:t/>
            </a:r>
            <a:endParaRPr b="0" i="0" sz="24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2400" u="none" cap="none" strike="noStrike">
                <a:solidFill>
                  <a:schemeClr val="lt1"/>
                </a:solidFill>
                <a:latin typeface="Times New Roman"/>
                <a:ea typeface="Times New Roman"/>
                <a:cs typeface="Times New Roman"/>
                <a:sym typeface="Times New Roman"/>
              </a:rPr>
              <a:t>The response (output) g(x,y) of the filter at any point (x,y) in the image is the sum of the products of the filter coefficients and the image pixels values: </a:t>
            </a:r>
            <a:endParaRPr b="0" i="0" sz="2400" u="none" cap="none" strike="noStrike">
              <a:solidFill>
                <a:schemeClr val="lt1"/>
              </a:solidFill>
              <a:latin typeface="Times New Roman"/>
              <a:ea typeface="Times New Roman"/>
              <a:cs typeface="Times New Roman"/>
              <a:sym typeface="Times New Roman"/>
            </a:endParaRPr>
          </a:p>
        </p:txBody>
      </p:sp>
    </p:spTree>
  </p:cSld>
  <p:clrMapOvr>
    <a:masterClrMapping/>
  </p:clrMapOvr>
  <p:transition>
    <p:fade thruBlk="1"/>
  </p:transition>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p55"/>
          <p:cNvPicPr preferRelativeResize="0"/>
          <p:nvPr/>
        </p:nvPicPr>
        <p:blipFill rotWithShape="1">
          <a:blip r:embed="rId3">
            <a:alphaModFix/>
          </a:blip>
          <a:srcRect b="0" l="0" r="0" t="0"/>
          <a:stretch/>
        </p:blipFill>
        <p:spPr>
          <a:xfrm>
            <a:off x="0" y="35551"/>
            <a:ext cx="9144000" cy="5072397"/>
          </a:xfrm>
          <a:prstGeom prst="rect">
            <a:avLst/>
          </a:prstGeom>
          <a:noFill/>
          <a:ln>
            <a:noFill/>
          </a:ln>
        </p:spPr>
      </p:pic>
    </p:spTree>
  </p:cSld>
  <p:clrMapOvr>
    <a:masterClrMapping/>
  </p:clrMapOvr>
  <p:transition>
    <p:fade thruBlk="1"/>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6"/>
          <p:cNvSpPr txBox="1"/>
          <p:nvPr/>
        </p:nvSpPr>
        <p:spPr>
          <a:xfrm>
            <a:off x="44970" y="0"/>
            <a:ext cx="9054059" cy="1908215"/>
          </a:xfrm>
          <a:prstGeom prst="rect">
            <a:avLst/>
          </a:prstGeom>
          <a:noFill/>
          <a:ln>
            <a:noFill/>
          </a:ln>
        </p:spPr>
        <p:txBody>
          <a:bodyPr anchorCtr="0" anchor="t" bIns="45700" lIns="91425" spcFirstLastPara="1" rIns="91425" wrap="square" tIns="45700">
            <a:spAutoFit/>
          </a:bodyPr>
          <a:lstStyle/>
          <a:p>
            <a:pPr indent="0" lvl="0" marL="85725" marR="62230" rtl="0" algn="l">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Observe that the center coefficient of the filter, w(O, O) aligns with  the pixel at location(x, y)</a:t>
            </a:r>
            <a:r>
              <a:rPr b="1" i="0" lang="en-US" sz="2000" u="none" cap="none" strike="noStrike">
                <a:solidFill>
                  <a:schemeClr val="lt1"/>
                </a:solidFill>
                <a:latin typeface="Times New Roman"/>
                <a:ea typeface="Times New Roman"/>
                <a:cs typeface="Times New Roman"/>
                <a:sym typeface="Times New Roman"/>
              </a:rPr>
              <a:t>.</a:t>
            </a:r>
            <a:endParaRPr/>
          </a:p>
          <a:p>
            <a:pPr indent="0" lvl="0" marL="85725" marR="62230" rtl="0" algn="l">
              <a:lnSpc>
                <a:spcPct val="100000"/>
              </a:lnSpc>
              <a:spcBef>
                <a:spcPts val="0"/>
              </a:spcBef>
              <a:spcAft>
                <a:spcPts val="0"/>
              </a:spcAft>
              <a:buNone/>
            </a:pPr>
            <a:r>
              <a:t/>
            </a:r>
            <a:endParaRPr b="1" i="0" sz="2400" u="none" cap="none" strike="noStrike">
              <a:solidFill>
                <a:schemeClr val="lt1"/>
              </a:solidFill>
              <a:latin typeface="Times New Roman"/>
              <a:ea typeface="Times New Roman"/>
              <a:cs typeface="Times New Roman"/>
              <a:sym typeface="Times New Roman"/>
            </a:endParaRPr>
          </a:p>
          <a:p>
            <a:pPr indent="0" lvl="0" marL="0" marR="229870" rtl="0" algn="just">
              <a:lnSpc>
                <a:spcPct val="100277"/>
              </a:lnSpc>
              <a:spcBef>
                <a:spcPts val="30"/>
              </a:spcBef>
              <a:spcAft>
                <a:spcPts val="0"/>
              </a:spcAft>
              <a:buNone/>
            </a:pPr>
            <a:r>
              <a:rPr b="1" i="0" lang="en-US" sz="1800" u="none" cap="none" strike="noStrike">
                <a:solidFill>
                  <a:srgbClr val="FFC000"/>
                </a:solidFill>
                <a:latin typeface="Cambria"/>
                <a:ea typeface="Cambria"/>
                <a:cs typeface="Cambria"/>
                <a:sym typeface="Cambria"/>
              </a:rPr>
              <a:t>g(x, y) = w(−1, −1)f(x − 1, y − 1) +  w(−1, O)f(x − 1, y) +… + w (O, O) f(x, y) +</a:t>
            </a:r>
            <a:endParaRPr/>
          </a:p>
          <a:p>
            <a:pPr indent="0" lvl="0" marL="0" marR="229870" rtl="0" algn="just">
              <a:lnSpc>
                <a:spcPct val="100277"/>
              </a:lnSpc>
              <a:spcBef>
                <a:spcPts val="30"/>
              </a:spcBef>
              <a:spcAft>
                <a:spcPts val="0"/>
              </a:spcAft>
              <a:buNone/>
            </a:pPr>
            <a:r>
              <a:rPr b="1" i="0" lang="en-US" sz="1800" u="none" cap="none" strike="noStrike">
                <a:solidFill>
                  <a:srgbClr val="FFC000"/>
                </a:solidFill>
                <a:latin typeface="Cambria"/>
                <a:ea typeface="Cambria"/>
                <a:cs typeface="Cambria"/>
                <a:sym typeface="Cambria"/>
              </a:rPr>
              <a:t>                                                                                                                        . . . + w(1, 1) f(x + 1, y + 1)</a:t>
            </a:r>
            <a:endParaRPr b="1" i="0" sz="1800" u="none" cap="none" strike="noStrike">
              <a:solidFill>
                <a:srgbClr val="FFC000"/>
              </a:solidFill>
              <a:latin typeface="Times New Roman"/>
              <a:ea typeface="Times New Roman"/>
              <a:cs typeface="Times New Roman"/>
              <a:sym typeface="Times New Roman"/>
            </a:endParaRPr>
          </a:p>
          <a:p>
            <a:pPr indent="0" lvl="0" marL="85725" marR="62230" rtl="0" algn="l">
              <a:lnSpc>
                <a:spcPct val="100000"/>
              </a:lnSpc>
              <a:spcBef>
                <a:spcPts val="0"/>
              </a:spcBef>
              <a:spcAft>
                <a:spcPts val="0"/>
              </a:spcAft>
              <a:buNone/>
            </a:pPr>
            <a:r>
              <a:t/>
            </a:r>
            <a:endParaRPr b="0" i="0" sz="2400" u="none" cap="none" strike="noStrike">
              <a:solidFill>
                <a:schemeClr val="lt1"/>
              </a:solidFill>
              <a:latin typeface="Times New Roman"/>
              <a:ea typeface="Times New Roman"/>
              <a:cs typeface="Times New Roman"/>
              <a:sym typeface="Times New Roman"/>
            </a:endParaRPr>
          </a:p>
        </p:txBody>
      </p:sp>
      <p:sp>
        <p:nvSpPr>
          <p:cNvPr id="434" name="Google Shape;434;p56"/>
          <p:cNvSpPr txBox="1"/>
          <p:nvPr/>
        </p:nvSpPr>
        <p:spPr>
          <a:xfrm>
            <a:off x="-59960" y="1612937"/>
            <a:ext cx="9054059" cy="304698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800" u="none" cap="none" strike="noStrike">
                <a:solidFill>
                  <a:srgbClr val="FFC000"/>
                </a:solidFill>
                <a:latin typeface="Times New Roman"/>
                <a:ea typeface="Times New Roman"/>
                <a:cs typeface="Times New Roman"/>
                <a:sym typeface="Times New Roman"/>
              </a:rPr>
              <a:t>General mask of size m x n</a:t>
            </a:r>
            <a:endParaRPr/>
          </a:p>
          <a:p>
            <a:pPr indent="0" lvl="0" marL="0" marR="0" rtl="0" algn="l">
              <a:lnSpc>
                <a:spcPct val="100000"/>
              </a:lnSpc>
              <a:spcBef>
                <a:spcPts val="0"/>
              </a:spcBef>
              <a:spcAft>
                <a:spcPts val="0"/>
              </a:spcAft>
              <a:buNone/>
            </a:pPr>
            <a:r>
              <a:t/>
            </a:r>
            <a:endParaRPr b="1" i="0" sz="2800" u="none" cap="none" strike="noStrike">
              <a:solidFill>
                <a:srgbClr val="FFC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2400" u="none" cap="none" strike="noStrike">
                <a:solidFill>
                  <a:schemeClr val="lt1"/>
                </a:solidFill>
                <a:latin typeface="Times New Roman"/>
                <a:ea typeface="Times New Roman"/>
                <a:cs typeface="Times New Roman"/>
                <a:sym typeface="Times New Roman"/>
              </a:rPr>
              <a:t>Assume </a:t>
            </a:r>
            <a:endParaRPr/>
          </a:p>
          <a:p>
            <a:pPr indent="0" lvl="0" marL="0" marR="0" rtl="0" algn="l">
              <a:lnSpc>
                <a:spcPct val="100000"/>
              </a:lnSpc>
              <a:spcBef>
                <a:spcPts val="0"/>
              </a:spcBef>
              <a:spcAft>
                <a:spcPts val="0"/>
              </a:spcAft>
              <a:buNone/>
            </a:pPr>
            <a:r>
              <a:rPr b="1" i="0" lang="en-US" sz="2400" u="none" cap="none" strike="noStrike">
                <a:solidFill>
                  <a:schemeClr val="lt1"/>
                </a:solidFill>
                <a:latin typeface="Times New Roman"/>
                <a:ea typeface="Times New Roman"/>
                <a:cs typeface="Times New Roman"/>
                <a:sym typeface="Times New Roman"/>
              </a:rPr>
              <a:t>       m=2a+1     and n=2b+1 ,where a,b are positive integers </a:t>
            </a:r>
            <a:endParaRPr/>
          </a:p>
          <a:p>
            <a:pPr indent="0" lvl="0" marL="0" marR="0" rtl="0" algn="l">
              <a:lnSpc>
                <a:spcPct val="100000"/>
              </a:lnSpc>
              <a:spcBef>
                <a:spcPts val="0"/>
              </a:spcBef>
              <a:spcAft>
                <a:spcPts val="0"/>
              </a:spcAft>
              <a:buNone/>
            </a:pPr>
            <a:r>
              <a:rPr b="1" i="0" lang="en-US" sz="2400" u="none" cap="none" strike="noStrike">
                <a:solidFill>
                  <a:schemeClr val="lt1"/>
                </a:solidFill>
                <a:latin typeface="Times New Roman"/>
                <a:ea typeface="Times New Roman"/>
                <a:cs typeface="Times New Roman"/>
                <a:sym typeface="Times New Roman"/>
              </a:rPr>
              <a:t>      </a:t>
            </a:r>
            <a:endParaRPr/>
          </a:p>
          <a:p>
            <a:pPr indent="0" lvl="0" marL="0" marR="0" rtl="0" algn="l">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In general, linear spatial filtering of an image of size M ∗ N with a filter of size m ∗ n is given by the expression:</a:t>
            </a:r>
            <a:endParaRPr b="0" i="0" sz="20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i="0" lang="en-US" sz="2400" u="none" cap="none" strike="noStrike">
                <a:solidFill>
                  <a:schemeClr val="lt1"/>
                </a:solidFill>
                <a:latin typeface="Times New Roman"/>
                <a:ea typeface="Times New Roman"/>
                <a:cs typeface="Times New Roman"/>
                <a:sym typeface="Times New Roman"/>
              </a:rPr>
              <a:t> </a:t>
            </a:r>
            <a:endParaRPr/>
          </a:p>
        </p:txBody>
      </p:sp>
    </p:spTree>
  </p:cSld>
  <p:clrMapOvr>
    <a:masterClrMapping/>
  </p:clrMapOvr>
  <p:transition>
    <p:fade thruBlk="1"/>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pic>
        <p:nvPicPr>
          <p:cNvPr id="439" name="Google Shape;439;p57"/>
          <p:cNvPicPr preferRelativeResize="0"/>
          <p:nvPr/>
        </p:nvPicPr>
        <p:blipFill rotWithShape="1">
          <a:blip r:embed="rId3">
            <a:alphaModFix/>
          </a:blip>
          <a:srcRect b="0" l="0" r="0" t="0"/>
          <a:stretch/>
        </p:blipFill>
        <p:spPr>
          <a:xfrm>
            <a:off x="247337" y="0"/>
            <a:ext cx="8087195" cy="2357978"/>
          </a:xfrm>
          <a:prstGeom prst="rect">
            <a:avLst/>
          </a:prstGeom>
          <a:noFill/>
          <a:ln>
            <a:noFill/>
          </a:ln>
        </p:spPr>
      </p:pic>
      <p:sp>
        <p:nvSpPr>
          <p:cNvPr id="440" name="Google Shape;440;p57"/>
          <p:cNvSpPr txBox="1"/>
          <p:nvPr/>
        </p:nvSpPr>
        <p:spPr>
          <a:xfrm>
            <a:off x="71202" y="2932439"/>
            <a:ext cx="9001595" cy="157639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000000"/>
                </a:solidFill>
                <a:latin typeface="Courier New"/>
                <a:ea typeface="Courier New"/>
                <a:cs typeface="Courier New"/>
                <a:sym typeface="Courier New"/>
              </a:rPr>
              <a:t> </a:t>
            </a:r>
            <a:r>
              <a:rPr b="1" i="0" lang="en-US" sz="1600" u="none" cap="none" strike="noStrike">
                <a:solidFill>
                  <a:schemeClr val="lt1"/>
                </a:solidFill>
                <a:latin typeface="Times New Roman"/>
                <a:ea typeface="Times New Roman"/>
                <a:cs typeface="Times New Roman"/>
                <a:sym typeface="Times New Roman"/>
              </a:rPr>
              <a:t>Correlation and convolution are functions of displacement .</a:t>
            </a:r>
            <a:endParaRPr b="0" i="0" sz="1400" u="none" cap="none" strike="noStrike">
              <a:solidFill>
                <a:schemeClr val="lt1"/>
              </a:solidFill>
              <a:latin typeface="Times New Roman"/>
              <a:ea typeface="Times New Roman"/>
              <a:cs typeface="Times New Roman"/>
              <a:sym typeface="Times New Roman"/>
            </a:endParaRPr>
          </a:p>
          <a:p>
            <a:pPr indent="0" lvl="0" marL="0" marR="80010" rtl="0" algn="l">
              <a:lnSpc>
                <a:spcPct val="100000"/>
              </a:lnSpc>
              <a:spcBef>
                <a:spcPts val="0"/>
              </a:spcBef>
              <a:spcAft>
                <a:spcPts val="0"/>
              </a:spcAft>
              <a:buNone/>
            </a:pPr>
            <a:r>
              <a:rPr b="1" i="0" lang="en-US" sz="2000" u="none" cap="none" strike="noStrike">
                <a:solidFill>
                  <a:srgbClr val="FFC000"/>
                </a:solidFill>
                <a:latin typeface="Times New Roman"/>
                <a:ea typeface="Times New Roman"/>
                <a:cs typeface="Times New Roman"/>
                <a:sym typeface="Times New Roman"/>
              </a:rPr>
              <a:t>Correlation</a:t>
            </a:r>
            <a:r>
              <a:rPr b="0" i="0" lang="en-US" sz="2000" u="none" cap="none" strike="noStrike">
                <a:solidFill>
                  <a:srgbClr val="FFC000"/>
                </a:solidFill>
                <a:latin typeface="Times New Roman"/>
                <a:ea typeface="Times New Roman"/>
                <a:cs typeface="Times New Roman"/>
                <a:sym typeface="Times New Roman"/>
              </a:rPr>
              <a:t>: </a:t>
            </a:r>
            <a:r>
              <a:rPr b="0" i="0" lang="en-US" sz="2000" u="none" cap="none" strike="noStrike">
                <a:solidFill>
                  <a:schemeClr val="lt1"/>
                </a:solidFill>
                <a:latin typeface="Times New Roman"/>
                <a:ea typeface="Times New Roman"/>
                <a:cs typeface="Times New Roman"/>
                <a:sym typeface="Times New Roman"/>
              </a:rPr>
              <a:t>the process of moving a filter mask over the image and computing the sum of products at each location.</a:t>
            </a:r>
            <a:endParaRPr b="0" i="0" sz="2000" u="none" cap="none" strike="noStrike">
              <a:solidFill>
                <a:schemeClr val="lt1"/>
              </a:solidFill>
              <a:latin typeface="Times New Roman"/>
              <a:ea typeface="Times New Roman"/>
              <a:cs typeface="Times New Roman"/>
              <a:sym typeface="Times New Roman"/>
            </a:endParaRPr>
          </a:p>
          <a:p>
            <a:pPr indent="0" lvl="0" marL="0" marR="80645" rtl="0" algn="l">
              <a:lnSpc>
                <a:spcPct val="102000"/>
              </a:lnSpc>
              <a:spcBef>
                <a:spcPts val="55"/>
              </a:spcBef>
              <a:spcAft>
                <a:spcPts val="0"/>
              </a:spcAft>
              <a:buNone/>
            </a:pPr>
            <a:r>
              <a:rPr b="1" i="0" lang="en-US" sz="2000" u="none" cap="none" strike="noStrike">
                <a:solidFill>
                  <a:srgbClr val="FFC000"/>
                </a:solidFill>
                <a:latin typeface="Times New Roman"/>
                <a:ea typeface="Times New Roman"/>
                <a:cs typeface="Times New Roman"/>
                <a:sym typeface="Times New Roman"/>
              </a:rPr>
              <a:t>Convolution</a:t>
            </a:r>
            <a:r>
              <a:rPr b="0" i="0" lang="en-US" sz="2000" u="none" cap="none" strike="noStrike">
                <a:solidFill>
                  <a:srgbClr val="FFC000"/>
                </a:solidFill>
                <a:latin typeface="Times New Roman"/>
                <a:ea typeface="Times New Roman"/>
                <a:cs typeface="Times New Roman"/>
                <a:sym typeface="Times New Roman"/>
              </a:rPr>
              <a:t>: </a:t>
            </a:r>
            <a:r>
              <a:rPr b="0" i="0" lang="en-US" sz="2000" u="none" cap="none" strike="noStrike">
                <a:solidFill>
                  <a:schemeClr val="lt1"/>
                </a:solidFill>
                <a:latin typeface="Times New Roman"/>
                <a:ea typeface="Times New Roman"/>
                <a:cs typeface="Times New Roman"/>
                <a:sym typeface="Times New Roman"/>
              </a:rPr>
              <a:t>the same process as correlation, except that the filter is first </a:t>
            </a:r>
            <a:r>
              <a:rPr b="1" i="1" lang="en-US" sz="2000" u="none" cap="none" strike="noStrike">
                <a:solidFill>
                  <a:schemeClr val="lt1"/>
                </a:solidFill>
                <a:latin typeface="Times New Roman"/>
                <a:ea typeface="Times New Roman"/>
                <a:cs typeface="Times New Roman"/>
                <a:sym typeface="Times New Roman"/>
              </a:rPr>
              <a:t>rotated by </a:t>
            </a:r>
            <a:r>
              <a:rPr b="0" i="0" lang="en-US" sz="2000" u="none" cap="none" strike="noStrike">
                <a:solidFill>
                  <a:schemeClr val="lt1"/>
                </a:solidFill>
                <a:latin typeface="Times New Roman"/>
                <a:ea typeface="Times New Roman"/>
                <a:cs typeface="Times New Roman"/>
                <a:sym typeface="Times New Roman"/>
              </a:rPr>
              <a:t>180</a:t>
            </a:r>
            <a:r>
              <a:rPr b="0" baseline="30000" i="0" lang="en-US" sz="2000" u="none" cap="none" strike="noStrike">
                <a:solidFill>
                  <a:schemeClr val="lt1"/>
                </a:solidFill>
                <a:latin typeface="Times New Roman"/>
                <a:ea typeface="Times New Roman"/>
                <a:cs typeface="Times New Roman"/>
                <a:sym typeface="Times New Roman"/>
              </a:rPr>
              <a:t>O</a:t>
            </a:r>
            <a:endParaRPr b="0" i="0" sz="2000" u="none" cap="none" strike="noStrike">
              <a:solidFill>
                <a:schemeClr val="lt1"/>
              </a:solidFill>
              <a:latin typeface="Times New Roman"/>
              <a:ea typeface="Times New Roman"/>
              <a:cs typeface="Times New Roman"/>
              <a:sym typeface="Times New Roman"/>
            </a:endParaRPr>
          </a:p>
        </p:txBody>
      </p:sp>
      <p:sp>
        <p:nvSpPr>
          <p:cNvPr id="441" name="Google Shape;441;p57"/>
          <p:cNvSpPr txBox="1"/>
          <p:nvPr/>
        </p:nvSpPr>
        <p:spPr>
          <a:xfrm>
            <a:off x="-1365250" y="2470774"/>
            <a:ext cx="7493000" cy="461665"/>
          </a:xfrm>
          <a:prstGeom prst="rect">
            <a:avLst/>
          </a:prstGeom>
          <a:noFill/>
          <a:ln>
            <a:noFill/>
          </a:ln>
        </p:spPr>
        <p:txBody>
          <a:bodyPr anchorCtr="0" anchor="t" bIns="45700" lIns="91425" spcFirstLastPara="1" rIns="91425" wrap="square" tIns="45700">
            <a:spAutoFit/>
          </a:bodyPr>
          <a:lstStyle/>
          <a:p>
            <a:pPr indent="0" lvl="0" marL="43180" marR="38735" rtl="0" algn="ctr">
              <a:lnSpc>
                <a:spcPct val="100000"/>
              </a:lnSpc>
              <a:spcBef>
                <a:spcPts val="0"/>
              </a:spcBef>
              <a:spcAft>
                <a:spcPts val="0"/>
              </a:spcAft>
              <a:buNone/>
            </a:pPr>
            <a:r>
              <a:rPr b="1" i="0" lang="en-US" sz="2400" u="none" cap="none" strike="noStrike">
                <a:solidFill>
                  <a:srgbClr val="FFC000"/>
                </a:solidFill>
                <a:latin typeface="Times New Roman"/>
                <a:ea typeface="Times New Roman"/>
                <a:cs typeface="Times New Roman"/>
                <a:sym typeface="Times New Roman"/>
              </a:rPr>
              <a:t>Spatial Correlation and convolution</a:t>
            </a:r>
            <a:endParaRPr b="1" i="0" sz="2400" u="none" cap="none" strike="noStrike">
              <a:solidFill>
                <a:srgbClr val="FFC000"/>
              </a:solidFill>
              <a:latin typeface="Times New Roman"/>
              <a:ea typeface="Times New Roman"/>
              <a:cs typeface="Times New Roman"/>
              <a:sym typeface="Times New Roman"/>
            </a:endParaRPr>
          </a:p>
        </p:txBody>
      </p:sp>
    </p:spTree>
  </p:cSld>
  <p:clrMapOvr>
    <a:masterClrMapping/>
  </p:clrMapOvr>
  <p:transition>
    <p:fade thruBlk="1"/>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grpSp>
        <p:nvGrpSpPr>
          <p:cNvPr id="446" name="Google Shape;446;p58"/>
          <p:cNvGrpSpPr/>
          <p:nvPr/>
        </p:nvGrpSpPr>
        <p:grpSpPr>
          <a:xfrm>
            <a:off x="-1025111" y="-1352550"/>
            <a:ext cx="10274041" cy="6404226"/>
            <a:chOff x="1233" y="1680"/>
            <a:chExt cx="10220" cy="10085"/>
          </a:xfrm>
        </p:grpSpPr>
        <p:sp>
          <p:nvSpPr>
            <p:cNvPr id="447" name="Google Shape;447;p58"/>
            <p:cNvSpPr/>
            <p:nvPr/>
          </p:nvSpPr>
          <p:spPr>
            <a:xfrm>
              <a:off x="1233" y="1773"/>
              <a:ext cx="10162" cy="5"/>
            </a:xfrm>
            <a:custGeom>
              <a:rect b="b" l="l" r="r" t="t"/>
              <a:pathLst>
                <a:path extrusionOk="0" h="5" w="10162">
                  <a:moveTo>
                    <a:pt x="19" y="0"/>
                  </a:moveTo>
                  <a:lnTo>
                    <a:pt x="10137" y="0"/>
                  </a:lnTo>
                  <a:moveTo>
                    <a:pt x="0" y="4"/>
                  </a:moveTo>
                  <a:lnTo>
                    <a:pt x="10161" y="4"/>
                  </a:lnTo>
                </a:path>
              </a:pathLst>
            </a:custGeom>
            <a:noFill/>
            <a:ln cap="flat" cmpd="sng" w="9525">
              <a:solidFill>
                <a:srgbClr val="FDFDFD"/>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448" name="Google Shape;448;p58"/>
            <p:cNvPicPr preferRelativeResize="0"/>
            <p:nvPr/>
          </p:nvPicPr>
          <p:blipFill rotWithShape="1">
            <a:blip r:embed="rId3">
              <a:alphaModFix/>
            </a:blip>
            <a:srcRect b="0" l="0" r="0" t="0"/>
            <a:stretch/>
          </p:blipFill>
          <p:spPr>
            <a:xfrm>
              <a:off x="2283" y="3810"/>
              <a:ext cx="9170" cy="7955"/>
            </a:xfrm>
            <a:prstGeom prst="rect">
              <a:avLst/>
            </a:prstGeom>
            <a:noFill/>
            <a:ln>
              <a:noFill/>
            </a:ln>
          </p:spPr>
        </p:pic>
        <p:cxnSp>
          <p:nvCxnSpPr>
            <p:cNvPr id="449" name="Google Shape;449;p58"/>
            <p:cNvCxnSpPr/>
            <p:nvPr/>
          </p:nvCxnSpPr>
          <p:spPr>
            <a:xfrm>
              <a:off x="4800" y="1877"/>
              <a:ext cx="0" cy="2443"/>
            </a:xfrm>
            <a:prstGeom prst="straightConnector1">
              <a:avLst/>
            </a:prstGeom>
            <a:noFill/>
            <a:ln cap="flat" cmpd="sng" w="12175">
              <a:solidFill>
                <a:srgbClr val="000000"/>
              </a:solidFill>
              <a:prstDash val="dash"/>
              <a:round/>
              <a:headEnd len="med" w="med" type="none"/>
              <a:tailEnd len="med" w="med" type="none"/>
            </a:ln>
          </p:spPr>
        </p:cxnSp>
        <p:sp>
          <p:nvSpPr>
            <p:cNvPr id="450" name="Google Shape;450;p58"/>
            <p:cNvSpPr/>
            <p:nvPr/>
          </p:nvSpPr>
          <p:spPr>
            <a:xfrm>
              <a:off x="4795" y="1680"/>
              <a:ext cx="15" cy="140"/>
            </a:xfrm>
            <a:custGeom>
              <a:rect b="b" l="l" r="r" t="t"/>
              <a:pathLst>
                <a:path extrusionOk="0" h="140" w="15">
                  <a:moveTo>
                    <a:pt x="15" y="62"/>
                  </a:moveTo>
                  <a:lnTo>
                    <a:pt x="0" y="62"/>
                  </a:lnTo>
                  <a:lnTo>
                    <a:pt x="0" y="139"/>
                  </a:lnTo>
                  <a:lnTo>
                    <a:pt x="15" y="139"/>
                  </a:lnTo>
                  <a:lnTo>
                    <a:pt x="15" y="62"/>
                  </a:lnTo>
                  <a:close/>
                  <a:moveTo>
                    <a:pt x="15" y="0"/>
                  </a:moveTo>
                  <a:lnTo>
                    <a:pt x="0" y="0"/>
                  </a:lnTo>
                  <a:lnTo>
                    <a:pt x="0" y="5"/>
                  </a:lnTo>
                  <a:lnTo>
                    <a:pt x="15" y="5"/>
                  </a:lnTo>
                  <a:lnTo>
                    <a:pt x="15" y="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cxnSp>
          <p:nvCxnSpPr>
            <p:cNvPr id="451" name="Google Shape;451;p58"/>
            <p:cNvCxnSpPr/>
            <p:nvPr/>
          </p:nvCxnSpPr>
          <p:spPr>
            <a:xfrm>
              <a:off x="8962" y="1742"/>
              <a:ext cx="0" cy="2578"/>
            </a:xfrm>
            <a:prstGeom prst="straightConnector1">
              <a:avLst/>
            </a:prstGeom>
            <a:noFill/>
            <a:ln cap="flat" cmpd="sng" w="12175">
              <a:solidFill>
                <a:srgbClr val="000000"/>
              </a:solidFill>
              <a:prstDash val="dash"/>
              <a:round/>
              <a:headEnd len="med" w="med" type="none"/>
              <a:tailEnd len="med" w="med" type="none"/>
            </a:ln>
          </p:spPr>
        </p:cxnSp>
        <p:sp>
          <p:nvSpPr>
            <p:cNvPr id="452" name="Google Shape;452;p58"/>
            <p:cNvSpPr/>
            <p:nvPr/>
          </p:nvSpPr>
          <p:spPr>
            <a:xfrm>
              <a:off x="8952" y="1680"/>
              <a:ext cx="20" cy="5"/>
            </a:xfrm>
            <a:prstGeom prst="rect">
              <a:avLst/>
            </a:pr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transition>
    <p:fade thruBlk="1"/>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9"/>
          <p:cNvSpPr txBox="1"/>
          <p:nvPr/>
        </p:nvSpPr>
        <p:spPr>
          <a:xfrm>
            <a:off x="0" y="124292"/>
            <a:ext cx="6527800" cy="318357"/>
          </a:xfrm>
          <a:prstGeom prst="rect">
            <a:avLst/>
          </a:prstGeom>
          <a:noFill/>
          <a:ln>
            <a:noFill/>
          </a:ln>
        </p:spPr>
        <p:txBody>
          <a:bodyPr anchorCtr="0" anchor="t" bIns="45700" lIns="91425" spcFirstLastPara="1" rIns="91425" wrap="square" tIns="45700">
            <a:spAutoFit/>
          </a:bodyPr>
          <a:lstStyle/>
          <a:p>
            <a:pPr indent="0" lvl="0" marL="85725" marR="0" rtl="0" algn="l">
              <a:lnSpc>
                <a:spcPct val="65208"/>
              </a:lnSpc>
              <a:spcBef>
                <a:spcPts val="0"/>
              </a:spcBef>
              <a:spcAft>
                <a:spcPts val="0"/>
              </a:spcAft>
              <a:buNone/>
            </a:pPr>
            <a:r>
              <a:rPr b="1" i="0" lang="en-US" sz="2400" u="none" cap="none" strike="noStrike">
                <a:solidFill>
                  <a:srgbClr val="FFC000"/>
                </a:solidFill>
                <a:latin typeface="Times New Roman"/>
                <a:ea typeface="Times New Roman"/>
                <a:cs typeface="Times New Roman"/>
                <a:sym typeface="Times New Roman"/>
              </a:rPr>
              <a:t>Assume that </a:t>
            </a:r>
            <a:r>
              <a:rPr b="1" i="1" lang="en-US" sz="2400" u="none" cap="none" strike="noStrike">
                <a:solidFill>
                  <a:srgbClr val="FFC000"/>
                </a:solidFill>
                <a:latin typeface="Times New Roman"/>
                <a:ea typeface="Times New Roman"/>
                <a:cs typeface="Times New Roman"/>
                <a:sym typeface="Times New Roman"/>
              </a:rPr>
              <a:t>f </a:t>
            </a:r>
            <a:r>
              <a:rPr b="1" i="0" lang="en-US" sz="2400" u="none" cap="none" strike="noStrike">
                <a:solidFill>
                  <a:srgbClr val="FFC000"/>
                </a:solidFill>
                <a:latin typeface="Times New Roman"/>
                <a:ea typeface="Times New Roman"/>
                <a:cs typeface="Times New Roman"/>
                <a:sym typeface="Times New Roman"/>
              </a:rPr>
              <a:t>is a 1-D function, and </a:t>
            </a:r>
            <a:r>
              <a:rPr b="1" i="1" lang="en-US" sz="2400" u="none" cap="none" strike="noStrike">
                <a:solidFill>
                  <a:srgbClr val="FFC000"/>
                </a:solidFill>
                <a:latin typeface="Times New Roman"/>
                <a:ea typeface="Times New Roman"/>
                <a:cs typeface="Times New Roman"/>
                <a:sym typeface="Times New Roman"/>
              </a:rPr>
              <a:t>w </a:t>
            </a:r>
            <a:r>
              <a:rPr b="1" i="0" lang="en-US" sz="2400" u="none" cap="none" strike="noStrike">
                <a:solidFill>
                  <a:srgbClr val="FFC000"/>
                </a:solidFill>
                <a:latin typeface="Times New Roman"/>
                <a:ea typeface="Times New Roman"/>
                <a:cs typeface="Times New Roman"/>
                <a:sym typeface="Times New Roman"/>
              </a:rPr>
              <a:t>is a filter</a:t>
            </a:r>
            <a:endParaRPr b="1" i="0" sz="2400" u="none" cap="none" strike="noStrike">
              <a:solidFill>
                <a:srgbClr val="FFC000"/>
              </a:solidFill>
              <a:latin typeface="Times New Roman"/>
              <a:ea typeface="Times New Roman"/>
              <a:cs typeface="Times New Roman"/>
              <a:sym typeface="Times New Roman"/>
            </a:endParaRPr>
          </a:p>
        </p:txBody>
      </p:sp>
      <p:sp>
        <p:nvSpPr>
          <p:cNvPr id="458" name="Google Shape;458;p59"/>
          <p:cNvSpPr txBox="1"/>
          <p:nvPr/>
        </p:nvSpPr>
        <p:spPr>
          <a:xfrm>
            <a:off x="57150" y="501650"/>
            <a:ext cx="8813800" cy="4283930"/>
          </a:xfrm>
          <a:prstGeom prst="rect">
            <a:avLst/>
          </a:prstGeom>
          <a:noFill/>
          <a:ln>
            <a:noFill/>
          </a:ln>
        </p:spPr>
        <p:txBody>
          <a:bodyPr anchorCtr="0" anchor="t" bIns="45700" lIns="91425" spcFirstLastPara="1" rIns="91425" wrap="square" tIns="45700">
            <a:spAutoFit/>
          </a:bodyPr>
          <a:lstStyle/>
          <a:p>
            <a:pPr indent="0" lvl="0" marL="0" marR="80010" rtl="0" algn="just">
              <a:lnSpc>
                <a:spcPct val="112000"/>
              </a:lnSpc>
              <a:spcBef>
                <a:spcPts val="0"/>
              </a:spcBef>
              <a:spcAft>
                <a:spcPts val="0"/>
              </a:spcAft>
              <a:buNone/>
            </a:pPr>
            <a:r>
              <a:rPr b="1" i="0" lang="en-US" sz="1800" u="none" cap="none" strike="noStrike">
                <a:solidFill>
                  <a:schemeClr val="lt1"/>
                </a:solidFill>
                <a:latin typeface="Times New Roman"/>
                <a:ea typeface="Times New Roman"/>
                <a:cs typeface="Times New Roman"/>
                <a:sym typeface="Times New Roman"/>
              </a:rPr>
              <a:t>There are parts of the functions (images) that </a:t>
            </a:r>
            <a:r>
              <a:rPr b="1" i="1" lang="en-US" sz="1800" u="none" cap="none" strike="noStrike">
                <a:solidFill>
                  <a:schemeClr val="lt1"/>
                </a:solidFill>
                <a:latin typeface="Times New Roman"/>
                <a:ea typeface="Times New Roman"/>
                <a:cs typeface="Times New Roman"/>
                <a:sym typeface="Times New Roman"/>
              </a:rPr>
              <a:t>do not overlap </a:t>
            </a:r>
            <a:r>
              <a:rPr b="1" i="0" lang="en-US" sz="1800" u="none" cap="none" strike="noStrike">
                <a:solidFill>
                  <a:schemeClr val="lt1"/>
                </a:solidFill>
                <a:latin typeface="Times New Roman"/>
                <a:ea typeface="Times New Roman"/>
                <a:cs typeface="Times New Roman"/>
                <a:sym typeface="Times New Roman"/>
              </a:rPr>
              <a:t>(the solution of this problem is </a:t>
            </a:r>
            <a:r>
              <a:rPr b="1" i="1" lang="en-US" sz="1800" u="none" cap="none" strike="noStrike">
                <a:solidFill>
                  <a:schemeClr val="lt1"/>
                </a:solidFill>
                <a:latin typeface="Times New Roman"/>
                <a:ea typeface="Times New Roman"/>
                <a:cs typeface="Times New Roman"/>
                <a:sym typeface="Times New Roman"/>
              </a:rPr>
              <a:t>pad f </a:t>
            </a:r>
            <a:r>
              <a:rPr b="1" i="0" lang="en-US" sz="1800" u="none" cap="none" strike="noStrike">
                <a:solidFill>
                  <a:schemeClr val="lt1"/>
                </a:solidFill>
                <a:latin typeface="Times New Roman"/>
                <a:ea typeface="Times New Roman"/>
                <a:cs typeface="Times New Roman"/>
                <a:sym typeface="Times New Roman"/>
              </a:rPr>
              <a:t>with enough 0s on either side to allow each pixel in </a:t>
            </a:r>
            <a:r>
              <a:rPr b="1" i="1" lang="en-US" sz="1800" u="none" cap="none" strike="noStrike">
                <a:solidFill>
                  <a:schemeClr val="lt1"/>
                </a:solidFill>
                <a:latin typeface="Times New Roman"/>
                <a:ea typeface="Times New Roman"/>
                <a:cs typeface="Times New Roman"/>
                <a:sym typeface="Times New Roman"/>
              </a:rPr>
              <a:t>w </a:t>
            </a:r>
            <a:r>
              <a:rPr b="1" i="0" lang="en-US" sz="1800" u="none" cap="none" strike="noStrike">
                <a:solidFill>
                  <a:schemeClr val="lt1"/>
                </a:solidFill>
                <a:latin typeface="Times New Roman"/>
                <a:ea typeface="Times New Roman"/>
                <a:cs typeface="Times New Roman"/>
                <a:sym typeface="Times New Roman"/>
              </a:rPr>
              <a:t>to visit every pixel in </a:t>
            </a:r>
            <a:r>
              <a:rPr b="1" i="1" lang="en-US" sz="1800" u="none" cap="none" strike="noStrike">
                <a:solidFill>
                  <a:schemeClr val="lt1"/>
                </a:solidFill>
                <a:latin typeface="Times New Roman"/>
                <a:ea typeface="Times New Roman"/>
                <a:cs typeface="Times New Roman"/>
                <a:sym typeface="Times New Roman"/>
              </a:rPr>
              <a:t>f.</a:t>
            </a:r>
            <a:endParaRPr/>
          </a:p>
          <a:p>
            <a:pPr indent="0" lvl="0" marL="0" marR="80010" rtl="0" algn="just">
              <a:lnSpc>
                <a:spcPct val="112000"/>
              </a:lnSpc>
              <a:spcBef>
                <a:spcPts val="155"/>
              </a:spcBef>
              <a:spcAft>
                <a:spcPts val="0"/>
              </a:spcAft>
              <a:buNone/>
            </a:pPr>
            <a:r>
              <a:t/>
            </a:r>
            <a:endParaRPr b="1" i="0" sz="1800" u="none" cap="none" strike="noStrike">
              <a:solidFill>
                <a:schemeClr val="lt1"/>
              </a:solidFill>
              <a:latin typeface="Times New Roman"/>
              <a:ea typeface="Times New Roman"/>
              <a:cs typeface="Times New Roman"/>
              <a:sym typeface="Times New Roman"/>
            </a:endParaRPr>
          </a:p>
          <a:p>
            <a:pPr indent="0" lvl="0" marL="0" marR="0" rtl="0" algn="just">
              <a:lnSpc>
                <a:spcPct val="90277"/>
              </a:lnSpc>
              <a:spcBef>
                <a:spcPts val="0"/>
              </a:spcBef>
              <a:spcAft>
                <a:spcPts val="0"/>
              </a:spcAft>
              <a:buNone/>
            </a:pPr>
            <a:r>
              <a:rPr b="1" i="0" lang="en-US" sz="1800" u="none" cap="none" strike="noStrike">
                <a:solidFill>
                  <a:schemeClr val="lt1"/>
                </a:solidFill>
                <a:latin typeface="Times New Roman"/>
                <a:ea typeface="Times New Roman"/>
                <a:cs typeface="Times New Roman"/>
                <a:sym typeface="Times New Roman"/>
              </a:rPr>
              <a:t>If the filter is of size </a:t>
            </a:r>
            <a:r>
              <a:rPr b="1" i="1" lang="en-US" sz="1800" u="none" cap="none" strike="noStrike">
                <a:solidFill>
                  <a:schemeClr val="lt1"/>
                </a:solidFill>
                <a:latin typeface="Times New Roman"/>
                <a:ea typeface="Times New Roman"/>
                <a:cs typeface="Times New Roman"/>
                <a:sym typeface="Times New Roman"/>
              </a:rPr>
              <a:t>m</a:t>
            </a:r>
            <a:r>
              <a:rPr b="1" i="0" lang="en-US" sz="1800" u="none" cap="none" strike="noStrike">
                <a:solidFill>
                  <a:schemeClr val="lt1"/>
                </a:solidFill>
                <a:latin typeface="Times New Roman"/>
                <a:ea typeface="Times New Roman"/>
                <a:cs typeface="Times New Roman"/>
                <a:sym typeface="Times New Roman"/>
              </a:rPr>
              <a:t>, we need (</a:t>
            </a:r>
            <a:r>
              <a:rPr b="1" i="1" lang="en-US" sz="1800" u="none" cap="none" strike="noStrike">
                <a:solidFill>
                  <a:schemeClr val="lt1"/>
                </a:solidFill>
                <a:latin typeface="Times New Roman"/>
                <a:ea typeface="Times New Roman"/>
                <a:cs typeface="Times New Roman"/>
                <a:sym typeface="Times New Roman"/>
              </a:rPr>
              <a:t>m-1</a:t>
            </a:r>
            <a:r>
              <a:rPr b="1" i="0" lang="en-US" sz="1800" u="none" cap="none" strike="noStrike">
                <a:solidFill>
                  <a:schemeClr val="lt1"/>
                </a:solidFill>
                <a:latin typeface="Times New Roman"/>
                <a:ea typeface="Times New Roman"/>
                <a:cs typeface="Times New Roman"/>
                <a:sym typeface="Times New Roman"/>
              </a:rPr>
              <a:t>) 0s on either side of </a:t>
            </a:r>
            <a:r>
              <a:rPr b="1" i="1" lang="en-US" sz="1800" u="none" cap="none" strike="noStrike">
                <a:solidFill>
                  <a:schemeClr val="lt1"/>
                </a:solidFill>
                <a:latin typeface="Times New Roman"/>
                <a:ea typeface="Times New Roman"/>
                <a:cs typeface="Times New Roman"/>
                <a:sym typeface="Times New Roman"/>
              </a:rPr>
              <a:t>f</a:t>
            </a:r>
            <a:r>
              <a:rPr b="1" i="0" lang="en-US" sz="1800" u="none" cap="none" strike="noStrike">
                <a:solidFill>
                  <a:schemeClr val="lt1"/>
                </a:solidFill>
                <a:latin typeface="Times New Roman"/>
                <a:ea typeface="Times New Roman"/>
                <a:cs typeface="Times New Roman"/>
                <a:sym typeface="Times New Roman"/>
              </a:rPr>
              <a:t>.</a:t>
            </a:r>
            <a:endParaRPr/>
          </a:p>
          <a:p>
            <a:pPr indent="0" lvl="0" marL="0" marR="0" rtl="0" algn="just">
              <a:lnSpc>
                <a:spcPct val="90277"/>
              </a:lnSpc>
              <a:spcBef>
                <a:spcPts val="0"/>
              </a:spcBef>
              <a:spcAft>
                <a:spcPts val="0"/>
              </a:spcAft>
              <a:buNone/>
            </a:pPr>
            <a:r>
              <a:t/>
            </a:r>
            <a:endParaRPr b="1" i="0" sz="1800" u="none" cap="none" strike="noStrike">
              <a:solidFill>
                <a:schemeClr val="lt1"/>
              </a:solidFill>
              <a:latin typeface="Times New Roman"/>
              <a:ea typeface="Times New Roman"/>
              <a:cs typeface="Times New Roman"/>
              <a:sym typeface="Times New Roman"/>
            </a:endParaRPr>
          </a:p>
          <a:p>
            <a:pPr indent="0" lvl="0" marL="0" marR="76200" rtl="0" algn="just">
              <a:lnSpc>
                <a:spcPct val="106000"/>
              </a:lnSpc>
              <a:spcBef>
                <a:spcPts val="225"/>
              </a:spcBef>
              <a:spcAft>
                <a:spcPts val="0"/>
              </a:spcAft>
              <a:buNone/>
            </a:pPr>
            <a:r>
              <a:rPr b="1" i="0" lang="en-US" sz="1800" u="none" cap="none" strike="noStrike">
                <a:solidFill>
                  <a:schemeClr val="lt1"/>
                </a:solidFill>
                <a:latin typeface="Times New Roman"/>
                <a:ea typeface="Times New Roman"/>
                <a:cs typeface="Times New Roman"/>
                <a:sym typeface="Times New Roman"/>
              </a:rPr>
              <a:t>The first value of correlation is the sum of products of </a:t>
            </a:r>
            <a:r>
              <a:rPr b="1" i="1" lang="en-US" sz="1800" u="none" cap="none" strike="noStrike">
                <a:solidFill>
                  <a:schemeClr val="lt1"/>
                </a:solidFill>
                <a:latin typeface="Times New Roman"/>
                <a:ea typeface="Times New Roman"/>
                <a:cs typeface="Times New Roman"/>
                <a:sym typeface="Times New Roman"/>
              </a:rPr>
              <a:t>f </a:t>
            </a:r>
            <a:r>
              <a:rPr b="1" i="0" lang="en-US" sz="1800" u="none" cap="none" strike="noStrike">
                <a:solidFill>
                  <a:schemeClr val="lt1"/>
                </a:solidFill>
                <a:latin typeface="Times New Roman"/>
                <a:ea typeface="Times New Roman"/>
                <a:cs typeface="Times New Roman"/>
                <a:sym typeface="Times New Roman"/>
              </a:rPr>
              <a:t>and </a:t>
            </a:r>
            <a:r>
              <a:rPr b="1" i="1" lang="en-US" sz="1800" u="none" cap="none" strike="noStrike">
                <a:solidFill>
                  <a:schemeClr val="lt1"/>
                </a:solidFill>
                <a:latin typeface="Times New Roman"/>
                <a:ea typeface="Times New Roman"/>
                <a:cs typeface="Times New Roman"/>
                <a:sym typeface="Times New Roman"/>
              </a:rPr>
              <a:t>w </a:t>
            </a:r>
            <a:r>
              <a:rPr b="1" i="0" lang="en-US" sz="1800" u="none" cap="none" strike="noStrike">
                <a:solidFill>
                  <a:schemeClr val="lt1"/>
                </a:solidFill>
                <a:latin typeface="Times New Roman"/>
                <a:ea typeface="Times New Roman"/>
                <a:cs typeface="Times New Roman"/>
                <a:sym typeface="Times New Roman"/>
              </a:rPr>
              <a:t>for the initial position (The sum of product =0) this corresponds to a displacement </a:t>
            </a:r>
            <a:r>
              <a:rPr b="1" i="1" lang="en-US" sz="1800" u="none" cap="none" strike="noStrike">
                <a:solidFill>
                  <a:schemeClr val="lt1"/>
                </a:solidFill>
                <a:latin typeface="Times New Roman"/>
                <a:ea typeface="Times New Roman"/>
                <a:cs typeface="Times New Roman"/>
                <a:sym typeface="Times New Roman"/>
              </a:rPr>
              <a:t>x =0 .</a:t>
            </a:r>
            <a:endParaRPr/>
          </a:p>
          <a:p>
            <a:pPr indent="0" lvl="0" marL="0" marR="76200" rtl="0" algn="just">
              <a:lnSpc>
                <a:spcPct val="106000"/>
              </a:lnSpc>
              <a:spcBef>
                <a:spcPts val="225"/>
              </a:spcBef>
              <a:spcAft>
                <a:spcPts val="0"/>
              </a:spcAft>
              <a:buNone/>
            </a:pPr>
            <a:r>
              <a:t/>
            </a:r>
            <a:endParaRPr b="1" i="0" sz="1800" u="none" cap="none" strike="noStrike">
              <a:solidFill>
                <a:schemeClr val="lt1"/>
              </a:solidFill>
              <a:latin typeface="Times New Roman"/>
              <a:ea typeface="Times New Roman"/>
              <a:cs typeface="Times New Roman"/>
              <a:sym typeface="Times New Roman"/>
            </a:endParaRPr>
          </a:p>
          <a:p>
            <a:pPr indent="0" lvl="0" marL="0" marR="80010" rtl="0" algn="l">
              <a:lnSpc>
                <a:spcPct val="113000"/>
              </a:lnSpc>
              <a:spcBef>
                <a:spcPts val="205"/>
              </a:spcBef>
              <a:spcAft>
                <a:spcPts val="0"/>
              </a:spcAft>
              <a:buNone/>
            </a:pPr>
            <a:r>
              <a:rPr b="1" i="0" lang="en-US" sz="1800" u="none" cap="none" strike="noStrike">
                <a:solidFill>
                  <a:schemeClr val="lt1"/>
                </a:solidFill>
                <a:latin typeface="Times New Roman"/>
                <a:ea typeface="Times New Roman"/>
                <a:cs typeface="Times New Roman"/>
                <a:sym typeface="Times New Roman"/>
              </a:rPr>
              <a:t>To obtain the second value of correlation, we shift </a:t>
            </a:r>
            <a:r>
              <a:rPr b="1" i="1" lang="en-US" sz="1800" u="none" cap="none" strike="noStrike">
                <a:solidFill>
                  <a:schemeClr val="lt1"/>
                </a:solidFill>
                <a:latin typeface="Times New Roman"/>
                <a:ea typeface="Times New Roman"/>
                <a:cs typeface="Times New Roman"/>
                <a:sym typeface="Times New Roman"/>
              </a:rPr>
              <a:t>w </a:t>
            </a:r>
            <a:r>
              <a:rPr b="1" i="0" lang="en-US" sz="1800" u="none" cap="none" strike="noStrike">
                <a:solidFill>
                  <a:schemeClr val="lt1"/>
                </a:solidFill>
                <a:latin typeface="Times New Roman"/>
                <a:ea typeface="Times New Roman"/>
                <a:cs typeface="Times New Roman"/>
                <a:sym typeface="Times New Roman"/>
              </a:rPr>
              <a:t>are pixel location to the right (displacement </a:t>
            </a:r>
            <a:r>
              <a:rPr b="1" i="1" lang="en-US" sz="1800" u="none" cap="none" strike="noStrike">
                <a:solidFill>
                  <a:schemeClr val="lt1"/>
                </a:solidFill>
                <a:latin typeface="Times New Roman"/>
                <a:ea typeface="Times New Roman"/>
                <a:cs typeface="Times New Roman"/>
                <a:sym typeface="Times New Roman"/>
              </a:rPr>
              <a:t>x=1</a:t>
            </a:r>
            <a:r>
              <a:rPr b="1" i="0" lang="en-US" sz="1800" u="none" cap="none" strike="noStrike">
                <a:solidFill>
                  <a:schemeClr val="lt1"/>
                </a:solidFill>
                <a:latin typeface="Times New Roman"/>
                <a:ea typeface="Times New Roman"/>
                <a:cs typeface="Times New Roman"/>
                <a:sym typeface="Times New Roman"/>
              </a:rPr>
              <a:t>) and compute the sum of products (result =0).</a:t>
            </a:r>
            <a:endParaRPr/>
          </a:p>
          <a:p>
            <a:pPr indent="0" lvl="0" marL="0" marR="80010" rtl="0" algn="l">
              <a:lnSpc>
                <a:spcPct val="113000"/>
              </a:lnSpc>
              <a:spcBef>
                <a:spcPts val="205"/>
              </a:spcBef>
              <a:spcAft>
                <a:spcPts val="0"/>
              </a:spcAft>
              <a:buNone/>
            </a:pPr>
            <a:r>
              <a:t/>
            </a:r>
            <a:endParaRPr b="1" i="0" sz="1800" u="none" cap="none" strike="noStrike">
              <a:solidFill>
                <a:schemeClr val="lt1"/>
              </a:solidFill>
              <a:latin typeface="Times New Roman"/>
              <a:ea typeface="Times New Roman"/>
              <a:cs typeface="Times New Roman"/>
              <a:sym typeface="Times New Roman"/>
            </a:endParaRPr>
          </a:p>
          <a:p>
            <a:pPr indent="0" lvl="0" marL="0" marR="83185" rtl="0" algn="l">
              <a:lnSpc>
                <a:spcPct val="111000"/>
              </a:lnSpc>
              <a:spcBef>
                <a:spcPts val="0"/>
              </a:spcBef>
              <a:spcAft>
                <a:spcPts val="0"/>
              </a:spcAft>
              <a:buNone/>
            </a:pPr>
            <a:r>
              <a:rPr b="1" i="0" lang="en-US" sz="1800" u="none" cap="none" strike="noStrike">
                <a:solidFill>
                  <a:schemeClr val="lt1"/>
                </a:solidFill>
                <a:latin typeface="Times New Roman"/>
                <a:ea typeface="Times New Roman"/>
                <a:cs typeface="Times New Roman"/>
                <a:sym typeface="Times New Roman"/>
              </a:rPr>
              <a:t>The first nonzero is when </a:t>
            </a:r>
            <a:r>
              <a:rPr b="1" i="1" lang="en-US" sz="1800" u="none" cap="none" strike="noStrike">
                <a:solidFill>
                  <a:schemeClr val="lt1"/>
                </a:solidFill>
                <a:latin typeface="Times New Roman"/>
                <a:ea typeface="Times New Roman"/>
                <a:cs typeface="Times New Roman"/>
                <a:sym typeface="Times New Roman"/>
              </a:rPr>
              <a:t>x=3</a:t>
            </a:r>
            <a:r>
              <a:rPr b="1" i="0" lang="en-US" sz="1800" u="none" cap="none" strike="noStrike">
                <a:solidFill>
                  <a:schemeClr val="lt1"/>
                </a:solidFill>
                <a:latin typeface="Times New Roman"/>
                <a:ea typeface="Times New Roman"/>
                <a:cs typeface="Times New Roman"/>
                <a:sym typeface="Times New Roman"/>
              </a:rPr>
              <a:t>, in this case the </a:t>
            </a:r>
            <a:r>
              <a:rPr b="1" i="1" lang="en-US" sz="1800" u="none" cap="none" strike="noStrike">
                <a:solidFill>
                  <a:schemeClr val="lt1"/>
                </a:solidFill>
                <a:latin typeface="Times New Roman"/>
                <a:ea typeface="Times New Roman"/>
                <a:cs typeface="Times New Roman"/>
                <a:sym typeface="Times New Roman"/>
              </a:rPr>
              <a:t>8 </a:t>
            </a:r>
            <a:r>
              <a:rPr b="1" i="0" lang="en-US" sz="1800" u="none" cap="none" strike="noStrike">
                <a:solidFill>
                  <a:schemeClr val="lt1"/>
                </a:solidFill>
                <a:latin typeface="Times New Roman"/>
                <a:ea typeface="Times New Roman"/>
                <a:cs typeface="Times New Roman"/>
                <a:sym typeface="Times New Roman"/>
              </a:rPr>
              <a:t>in </a:t>
            </a:r>
            <a:r>
              <a:rPr b="1" i="1" lang="en-US" sz="1800" u="none" cap="none" strike="noStrike">
                <a:solidFill>
                  <a:schemeClr val="lt1"/>
                </a:solidFill>
                <a:latin typeface="Times New Roman"/>
                <a:ea typeface="Times New Roman"/>
                <a:cs typeface="Times New Roman"/>
                <a:sym typeface="Times New Roman"/>
              </a:rPr>
              <a:t>w </a:t>
            </a:r>
            <a:r>
              <a:rPr b="1" i="0" lang="en-US" sz="1800" u="none" cap="none" strike="noStrike">
                <a:solidFill>
                  <a:schemeClr val="lt1"/>
                </a:solidFill>
                <a:latin typeface="Times New Roman"/>
                <a:ea typeface="Times New Roman"/>
                <a:cs typeface="Times New Roman"/>
                <a:sym typeface="Times New Roman"/>
              </a:rPr>
              <a:t>overlaps the </a:t>
            </a:r>
            <a:r>
              <a:rPr b="1" i="1" lang="en-US" sz="1800" u="none" cap="none" strike="noStrike">
                <a:solidFill>
                  <a:schemeClr val="lt1"/>
                </a:solidFill>
                <a:latin typeface="Times New Roman"/>
                <a:ea typeface="Times New Roman"/>
                <a:cs typeface="Times New Roman"/>
                <a:sym typeface="Times New Roman"/>
              </a:rPr>
              <a:t>1 </a:t>
            </a:r>
            <a:r>
              <a:rPr b="1" i="0" lang="en-US" sz="1800" u="none" cap="none" strike="noStrike">
                <a:solidFill>
                  <a:schemeClr val="lt1"/>
                </a:solidFill>
                <a:latin typeface="Times New Roman"/>
                <a:ea typeface="Times New Roman"/>
                <a:cs typeface="Times New Roman"/>
                <a:sym typeface="Times New Roman"/>
              </a:rPr>
              <a:t>in </a:t>
            </a:r>
            <a:r>
              <a:rPr b="1" i="1" lang="en-US" sz="1800" u="none" cap="none" strike="noStrike">
                <a:solidFill>
                  <a:schemeClr val="lt1"/>
                </a:solidFill>
                <a:latin typeface="Times New Roman"/>
                <a:ea typeface="Times New Roman"/>
                <a:cs typeface="Times New Roman"/>
                <a:sym typeface="Times New Roman"/>
              </a:rPr>
              <a:t>f </a:t>
            </a:r>
            <a:r>
              <a:rPr b="1" i="0" lang="en-US" sz="1800" u="none" cap="none" strike="noStrike">
                <a:solidFill>
                  <a:schemeClr val="lt1"/>
                </a:solidFill>
                <a:latin typeface="Times New Roman"/>
                <a:ea typeface="Times New Roman"/>
                <a:cs typeface="Times New Roman"/>
                <a:sym typeface="Times New Roman"/>
              </a:rPr>
              <a:t>and the result of correlation is </a:t>
            </a:r>
            <a:r>
              <a:rPr b="1" i="1" lang="en-US" sz="1800" u="none" cap="none" strike="noStrike">
                <a:solidFill>
                  <a:schemeClr val="lt1"/>
                </a:solidFill>
                <a:latin typeface="Times New Roman"/>
                <a:ea typeface="Times New Roman"/>
                <a:cs typeface="Times New Roman"/>
                <a:sym typeface="Times New Roman"/>
              </a:rPr>
              <a:t>8</a:t>
            </a:r>
            <a:r>
              <a:rPr b="1" i="0" lang="en-US" sz="1800" u="none" cap="none" strike="noStrike">
                <a:solidFill>
                  <a:schemeClr val="lt1"/>
                </a:solidFill>
                <a:latin typeface="Times New Roman"/>
                <a:ea typeface="Times New Roman"/>
                <a:cs typeface="Times New Roman"/>
                <a:sym typeface="Times New Roman"/>
              </a:rPr>
              <a:t>.</a:t>
            </a:r>
            <a:endParaRPr b="1" i="0" sz="1800" u="none" cap="none" strike="noStrike">
              <a:solidFill>
                <a:schemeClr val="lt1"/>
              </a:solidFill>
              <a:latin typeface="Times New Roman"/>
              <a:ea typeface="Times New Roman"/>
              <a:cs typeface="Times New Roman"/>
              <a:sym typeface="Times New Roman"/>
            </a:endParaRPr>
          </a:p>
        </p:txBody>
      </p:sp>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 name="Shape 46"/>
        <p:cNvGrpSpPr/>
        <p:nvPr/>
      </p:nvGrpSpPr>
      <p:grpSpPr>
        <a:xfrm>
          <a:off x="0" y="0"/>
          <a:ext cx="0" cy="0"/>
          <a:chOff x="0" y="0"/>
          <a:chExt cx="0" cy="0"/>
        </a:xfrm>
      </p:grpSpPr>
      <p:sp>
        <p:nvSpPr>
          <p:cNvPr id="47" name="Google Shape;47;p6"/>
          <p:cNvSpPr txBox="1"/>
          <p:nvPr/>
        </p:nvSpPr>
        <p:spPr>
          <a:xfrm>
            <a:off x="239841" y="53184"/>
            <a:ext cx="870179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FFC000"/>
                </a:solidFill>
                <a:latin typeface="Times New Roman"/>
                <a:ea typeface="Times New Roman"/>
                <a:cs typeface="Times New Roman"/>
                <a:sym typeface="Times New Roman"/>
              </a:rPr>
              <a:t>Image representation in Gray scale, Binary and Colour images</a:t>
            </a:r>
            <a:endParaRPr b="1" i="0" sz="2400" u="none" cap="none" strike="noStrike">
              <a:solidFill>
                <a:srgbClr val="FFC000"/>
              </a:solidFill>
              <a:latin typeface="Arial"/>
              <a:ea typeface="Arial"/>
              <a:cs typeface="Arial"/>
              <a:sym typeface="Arial"/>
            </a:endParaRPr>
          </a:p>
        </p:txBody>
      </p:sp>
      <p:sp>
        <p:nvSpPr>
          <p:cNvPr id="48" name="Google Shape;48;p6"/>
          <p:cNvSpPr txBox="1"/>
          <p:nvPr/>
        </p:nvSpPr>
        <p:spPr>
          <a:xfrm>
            <a:off x="26233" y="633256"/>
            <a:ext cx="9091533" cy="255454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Binary Image</a:t>
            </a:r>
            <a:endParaRPr/>
          </a:p>
          <a:p>
            <a:pPr indent="0" lvl="0" marL="0" marR="0" rtl="0" algn="just">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The binary image as it name states, contain only two pixel values ,0 and 1.</a:t>
            </a:r>
            <a:endParaRPr/>
          </a:p>
          <a:p>
            <a:pPr indent="0" lvl="0" marL="0" marR="0" rtl="0" algn="just">
              <a:lnSpc>
                <a:spcPct val="100000"/>
              </a:lnSpc>
              <a:spcBef>
                <a:spcPts val="0"/>
              </a:spcBef>
              <a:spcAft>
                <a:spcPts val="0"/>
              </a:spcAft>
              <a:buNone/>
            </a:pPr>
            <a:r>
              <a:t/>
            </a:r>
            <a:endParaRPr b="0" i="0" sz="2000" u="none" cap="none" strike="noStrike">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In our previous tutorial of bits per pixel, we have explained this in detail about the representation of pixel values to their respective colors.</a:t>
            </a:r>
            <a:endParaRPr/>
          </a:p>
          <a:p>
            <a:pPr indent="0" lvl="0" marL="0" marR="0" rtl="0" algn="just">
              <a:lnSpc>
                <a:spcPct val="100000"/>
              </a:lnSpc>
              <a:spcBef>
                <a:spcPts val="0"/>
              </a:spcBef>
              <a:spcAft>
                <a:spcPts val="0"/>
              </a:spcAft>
              <a:buNone/>
            </a:pPr>
            <a:r>
              <a:t/>
            </a:r>
            <a:endParaRPr b="0" i="0" sz="2000" u="none" cap="none" strike="noStrike">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Here 0 refers to black color and 1 refers to white color. It is also known as Monochrome.</a:t>
            </a:r>
            <a:endParaRPr/>
          </a:p>
        </p:txBody>
      </p:sp>
      <p:sp>
        <p:nvSpPr>
          <p:cNvPr id="49" name="Google Shape;49;p6"/>
          <p:cNvSpPr txBox="1"/>
          <p:nvPr/>
        </p:nvSpPr>
        <p:spPr>
          <a:xfrm>
            <a:off x="172387" y="3359351"/>
            <a:ext cx="6899223"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rgbClr val="FFFF00"/>
                </a:solidFill>
                <a:latin typeface="Heebo"/>
                <a:ea typeface="Heebo"/>
                <a:cs typeface="Heebo"/>
                <a:sym typeface="Heebo"/>
              </a:rPr>
              <a:t>Format</a:t>
            </a:r>
            <a:endParaRPr/>
          </a:p>
          <a:p>
            <a:pPr indent="0" lvl="0" marL="0" marR="0" rtl="0" algn="l">
              <a:lnSpc>
                <a:spcPct val="100000"/>
              </a:lnSpc>
              <a:spcBef>
                <a:spcPts val="0"/>
              </a:spcBef>
              <a:spcAft>
                <a:spcPts val="0"/>
              </a:spcAft>
              <a:buNone/>
            </a:pPr>
            <a:r>
              <a:t/>
            </a:r>
            <a:endParaRPr b="0" i="0" sz="2000" u="none" cap="none" strike="noStrike">
              <a:solidFill>
                <a:srgbClr val="FFFF00"/>
              </a:solidFill>
              <a:latin typeface="Heebo"/>
              <a:ea typeface="Heebo"/>
              <a:cs typeface="Heebo"/>
              <a:sym typeface="Heebo"/>
            </a:endParaRPr>
          </a:p>
          <a:p>
            <a:pPr indent="0" lvl="0" marL="0" marR="0" rtl="0" algn="just">
              <a:lnSpc>
                <a:spcPct val="100000"/>
              </a:lnSpc>
              <a:spcBef>
                <a:spcPts val="0"/>
              </a:spcBef>
              <a:spcAft>
                <a:spcPts val="0"/>
              </a:spcAft>
              <a:buNone/>
            </a:pPr>
            <a:r>
              <a:rPr b="0" i="0" lang="en-US" sz="2000" u="none" cap="none" strike="noStrike">
                <a:solidFill>
                  <a:srgbClr val="FFFF00"/>
                </a:solidFill>
                <a:latin typeface="Nunito"/>
                <a:ea typeface="Nunito"/>
                <a:cs typeface="Nunito"/>
                <a:sym typeface="Nunito"/>
              </a:rPr>
              <a:t>Binary images have a format of PBM ( Portable bit map )</a:t>
            </a:r>
            <a:endParaRPr/>
          </a:p>
        </p:txBody>
      </p:sp>
      <p:pic>
        <p:nvPicPr>
          <p:cNvPr descr="black and white" id="50" name="Google Shape;50;p6"/>
          <p:cNvPicPr preferRelativeResize="0"/>
          <p:nvPr/>
        </p:nvPicPr>
        <p:blipFill rotWithShape="1">
          <a:blip r:embed="rId3">
            <a:alphaModFix/>
          </a:blip>
          <a:srcRect b="0" l="0" r="0" t="0"/>
          <a:stretch/>
        </p:blipFill>
        <p:spPr>
          <a:xfrm>
            <a:off x="1807720" y="1034321"/>
            <a:ext cx="4465664" cy="2928782"/>
          </a:xfrm>
          <a:prstGeom prst="rect">
            <a:avLst/>
          </a:prstGeom>
          <a:noFill/>
          <a:ln>
            <a:noFill/>
          </a:ln>
        </p:spPr>
      </p:pic>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60"/>
          <p:cNvSpPr txBox="1"/>
          <p:nvPr/>
        </p:nvSpPr>
        <p:spPr>
          <a:xfrm>
            <a:off x="92075" y="189012"/>
            <a:ext cx="8959850" cy="443198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The full correlation result (figure 2.g) ,12 values of </a:t>
            </a:r>
            <a:r>
              <a:rPr b="0" i="1" lang="en-US" sz="2000" u="none" cap="none" strike="noStrike">
                <a:solidFill>
                  <a:schemeClr val="lt1"/>
                </a:solidFill>
                <a:latin typeface="Times New Roman"/>
                <a:ea typeface="Times New Roman"/>
                <a:cs typeface="Times New Roman"/>
                <a:sym typeface="Times New Roman"/>
              </a:rPr>
              <a:t>x.</a:t>
            </a:r>
            <a:endParaRPr/>
          </a:p>
          <a:p>
            <a:pPr indent="0" lvl="0" marL="0" marR="0" rtl="0" algn="l">
              <a:lnSpc>
                <a:spcPct val="100000"/>
              </a:lnSpc>
              <a:spcBef>
                <a:spcPts val="0"/>
              </a:spcBef>
              <a:spcAft>
                <a:spcPts val="0"/>
              </a:spcAft>
              <a:buNone/>
            </a:pPr>
            <a:r>
              <a:t/>
            </a:r>
            <a:endParaRPr b="0" i="1" sz="20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1800" u="none" cap="none" strike="noStrike">
                <a:solidFill>
                  <a:schemeClr val="lt1"/>
                </a:solidFill>
                <a:latin typeface="Times New Roman"/>
                <a:ea typeface="Times New Roman"/>
                <a:cs typeface="Times New Roman"/>
                <a:sym typeface="Times New Roman"/>
              </a:rPr>
              <a:t>To work with correlation arrays that are the same size as </a:t>
            </a:r>
            <a:r>
              <a:rPr b="0" i="1" lang="en-US" sz="1800" u="none" cap="none" strike="noStrike">
                <a:solidFill>
                  <a:schemeClr val="lt1"/>
                </a:solidFill>
                <a:latin typeface="Verdana"/>
                <a:ea typeface="Verdana"/>
                <a:cs typeface="Verdana"/>
                <a:sym typeface="Verdana"/>
              </a:rPr>
              <a:t>f</a:t>
            </a:r>
            <a:r>
              <a:rPr b="0" i="0" lang="en-US" sz="1800" u="none" cap="none" strike="noStrike">
                <a:solidFill>
                  <a:schemeClr val="lt1"/>
                </a:solidFill>
                <a:latin typeface="Times New Roman"/>
                <a:ea typeface="Times New Roman"/>
                <a:cs typeface="Times New Roman"/>
                <a:sym typeface="Times New Roman"/>
              </a:rPr>
              <a:t>, in this case, we can crop the full correlation to the size of the original function. (Figure 2.h).</a:t>
            </a:r>
            <a:endParaRPr/>
          </a:p>
          <a:p>
            <a:pPr indent="0" lvl="0" marL="0" marR="0" rtl="0" algn="l">
              <a:lnSpc>
                <a:spcPct val="100000"/>
              </a:lnSpc>
              <a:spcBef>
                <a:spcPts val="0"/>
              </a:spcBef>
              <a:spcAft>
                <a:spcPts val="0"/>
              </a:spcAft>
              <a:buNone/>
            </a:pPr>
            <a:r>
              <a:t/>
            </a:r>
            <a:endParaRPr b="0" i="0" sz="18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1800" u="none" cap="none" strike="noStrike">
                <a:solidFill>
                  <a:schemeClr val="lt1"/>
                </a:solidFill>
                <a:latin typeface="Times New Roman"/>
                <a:ea typeface="Times New Roman"/>
                <a:cs typeface="Times New Roman"/>
                <a:sym typeface="Times New Roman"/>
              </a:rPr>
              <a:t>The result of correlation is a copy of </a:t>
            </a:r>
            <a:r>
              <a:rPr b="0" i="1" lang="en-US" sz="1800" u="none" cap="none" strike="noStrike">
                <a:solidFill>
                  <a:schemeClr val="lt1"/>
                </a:solidFill>
                <a:latin typeface="Verdana"/>
                <a:ea typeface="Verdana"/>
                <a:cs typeface="Verdana"/>
                <a:sym typeface="Verdana"/>
              </a:rPr>
              <a:t>w</a:t>
            </a:r>
            <a:r>
              <a:rPr b="0" i="0" lang="en-US" sz="1800" u="none" cap="none" strike="noStrike">
                <a:solidFill>
                  <a:schemeClr val="lt1"/>
                </a:solidFill>
                <a:latin typeface="Times New Roman"/>
                <a:ea typeface="Times New Roman"/>
                <a:cs typeface="Times New Roman"/>
                <a:sym typeface="Times New Roman"/>
              </a:rPr>
              <a:t>, but rotated by </a:t>
            </a:r>
            <a:r>
              <a:rPr b="0" i="0" lang="en-US" sz="1800" u="none" cap="none" strike="noStrike">
                <a:solidFill>
                  <a:schemeClr val="lt1"/>
                </a:solidFill>
                <a:latin typeface="Cambria"/>
                <a:ea typeface="Cambria"/>
                <a:cs typeface="Cambria"/>
                <a:sym typeface="Cambria"/>
              </a:rPr>
              <a:t>18O</a:t>
            </a:r>
            <a:r>
              <a:rPr b="0" baseline="30000" i="0" lang="en-US" sz="1800" u="none" cap="none" strike="noStrike">
                <a:solidFill>
                  <a:schemeClr val="lt1"/>
                </a:solidFill>
                <a:latin typeface="Cambria"/>
                <a:ea typeface="Cambria"/>
                <a:cs typeface="Cambria"/>
                <a:sym typeface="Cambria"/>
              </a:rPr>
              <a:t>O .</a:t>
            </a:r>
            <a:endParaRPr/>
          </a:p>
          <a:p>
            <a:pPr indent="0" lvl="0" marL="0" marR="0" rtl="0" algn="l">
              <a:lnSpc>
                <a:spcPct val="100000"/>
              </a:lnSpc>
              <a:spcBef>
                <a:spcPts val="0"/>
              </a:spcBef>
              <a:spcAft>
                <a:spcPts val="0"/>
              </a:spcAft>
              <a:buNone/>
            </a:pPr>
            <a:r>
              <a:t/>
            </a:r>
            <a:endParaRPr b="0" baseline="30000" i="0" sz="1800" u="none" cap="none" strike="noStrike">
              <a:solidFill>
                <a:schemeClr val="lt1"/>
              </a:solidFill>
              <a:latin typeface="Cambria"/>
              <a:ea typeface="Cambria"/>
              <a:cs typeface="Cambria"/>
              <a:sym typeface="Cambria"/>
            </a:endParaRPr>
          </a:p>
          <a:p>
            <a:pPr indent="0" lvl="0" marL="0" marR="0" rtl="0" algn="l">
              <a:lnSpc>
                <a:spcPct val="100000"/>
              </a:lnSpc>
              <a:spcBef>
                <a:spcPts val="0"/>
              </a:spcBef>
              <a:spcAft>
                <a:spcPts val="0"/>
              </a:spcAft>
              <a:buNone/>
            </a:pPr>
            <a:r>
              <a:rPr b="0" i="0" lang="en-US" sz="1800" u="none" cap="none" strike="noStrike">
                <a:solidFill>
                  <a:schemeClr val="lt1"/>
                </a:solidFill>
                <a:latin typeface="Times New Roman"/>
                <a:ea typeface="Times New Roman"/>
                <a:cs typeface="Times New Roman"/>
                <a:sym typeface="Times New Roman"/>
              </a:rPr>
              <a:t>The correlation with a function with a discrete unit impulse yields a rotated version of the function at the location of the impulse.</a:t>
            </a:r>
            <a:endParaRPr/>
          </a:p>
          <a:p>
            <a:pPr indent="0" lvl="0" marL="0" marR="0" rtl="0" algn="l">
              <a:lnSpc>
                <a:spcPct val="100000"/>
              </a:lnSpc>
              <a:spcBef>
                <a:spcPts val="0"/>
              </a:spcBef>
              <a:spcAft>
                <a:spcPts val="0"/>
              </a:spcAft>
              <a:buNone/>
            </a:pPr>
            <a:r>
              <a:t/>
            </a:r>
            <a:endParaRPr b="0" i="0" sz="18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1800" u="none" cap="none" strike="noStrike">
                <a:solidFill>
                  <a:schemeClr val="lt1"/>
                </a:solidFill>
                <a:latin typeface="Times New Roman"/>
                <a:ea typeface="Times New Roman"/>
                <a:cs typeface="Times New Roman"/>
                <a:sym typeface="Times New Roman"/>
              </a:rPr>
              <a:t>The convolution with a function with a discrete unit impulse yields a copy of that function at the location of the impulse.</a:t>
            </a:r>
            <a:endParaRPr b="0" i="0" sz="18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18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18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18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transition>
    <p:fade thruBlk="1"/>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1"/>
          <p:cNvSpPr txBox="1"/>
          <p:nvPr/>
        </p:nvSpPr>
        <p:spPr>
          <a:xfrm>
            <a:off x="0" y="423985"/>
            <a:ext cx="8972550" cy="1750416"/>
          </a:xfrm>
          <a:prstGeom prst="rect">
            <a:avLst/>
          </a:prstGeom>
          <a:noFill/>
          <a:ln>
            <a:noFill/>
          </a:ln>
        </p:spPr>
        <p:txBody>
          <a:bodyPr anchorCtr="0" anchor="t" bIns="45700" lIns="91425" spcFirstLastPara="1" rIns="91425" wrap="square" tIns="45700">
            <a:spAutoFit/>
          </a:bodyPr>
          <a:lstStyle/>
          <a:p>
            <a:pPr indent="0" lvl="0" marL="85725" marR="0" rtl="0" algn="l">
              <a:lnSpc>
                <a:spcPct val="62500"/>
              </a:lnSpc>
              <a:spcBef>
                <a:spcPts val="0"/>
              </a:spcBef>
              <a:spcAft>
                <a:spcPts val="0"/>
              </a:spcAft>
              <a:buNone/>
            </a:pPr>
            <a:r>
              <a:rPr b="1" i="0" lang="en-US" sz="2400" u="none" cap="none" strike="noStrike">
                <a:solidFill>
                  <a:srgbClr val="FFC000"/>
                </a:solidFill>
                <a:latin typeface="Times New Roman"/>
                <a:ea typeface="Times New Roman"/>
                <a:cs typeface="Times New Roman"/>
                <a:sym typeface="Times New Roman"/>
              </a:rPr>
              <a:t>Correlation and convolution with images</a:t>
            </a:r>
            <a:endParaRPr b="1" i="0" sz="2400" u="none" cap="none" strike="noStrike">
              <a:solidFill>
                <a:srgbClr val="FFC000"/>
              </a:solidFill>
              <a:latin typeface="Times New Roman"/>
              <a:ea typeface="Times New Roman"/>
              <a:cs typeface="Times New Roman"/>
              <a:sym typeface="Times New Roman"/>
            </a:endParaRPr>
          </a:p>
          <a:p>
            <a:pPr indent="0" lvl="0" marL="0" marR="80010" rtl="0" algn="just">
              <a:lnSpc>
                <a:spcPct val="113000"/>
              </a:lnSpc>
              <a:spcBef>
                <a:spcPts val="130"/>
              </a:spcBef>
              <a:spcAft>
                <a:spcPts val="0"/>
              </a:spcAft>
              <a:buNone/>
            </a:pPr>
            <a:r>
              <a:t/>
            </a:r>
            <a:endParaRPr b="0" i="0" sz="2000" u="none" cap="none" strike="noStrike">
              <a:solidFill>
                <a:schemeClr val="lt1"/>
              </a:solidFill>
              <a:latin typeface="Times New Roman"/>
              <a:ea typeface="Times New Roman"/>
              <a:cs typeface="Times New Roman"/>
              <a:sym typeface="Times New Roman"/>
            </a:endParaRPr>
          </a:p>
          <a:p>
            <a:pPr indent="0" lvl="0" marL="0" marR="80010" rtl="0" algn="just">
              <a:lnSpc>
                <a:spcPct val="113000"/>
              </a:lnSpc>
              <a:spcBef>
                <a:spcPts val="130"/>
              </a:spcBef>
              <a:spcAft>
                <a:spcPts val="0"/>
              </a:spcAft>
              <a:buNone/>
            </a:pPr>
            <a:r>
              <a:rPr b="0" i="0" lang="en-US" sz="2000" u="none" cap="none" strike="noStrike">
                <a:solidFill>
                  <a:schemeClr val="lt1"/>
                </a:solidFill>
                <a:latin typeface="Times New Roman"/>
                <a:ea typeface="Times New Roman"/>
                <a:cs typeface="Times New Roman"/>
                <a:sym typeface="Times New Roman"/>
              </a:rPr>
              <a:t>With a filter of size </a:t>
            </a:r>
            <a:r>
              <a:rPr b="0" i="1" lang="en-US" sz="2000" u="none" cap="none" strike="noStrike">
                <a:solidFill>
                  <a:schemeClr val="lt1"/>
                </a:solidFill>
                <a:latin typeface="Times New Roman"/>
                <a:ea typeface="Times New Roman"/>
                <a:cs typeface="Times New Roman"/>
                <a:sym typeface="Times New Roman"/>
              </a:rPr>
              <a:t>m*n</a:t>
            </a:r>
            <a:r>
              <a:rPr b="0" i="0" lang="en-US" sz="2000" u="none" cap="none" strike="noStrike">
                <a:solidFill>
                  <a:schemeClr val="lt1"/>
                </a:solidFill>
                <a:latin typeface="Times New Roman"/>
                <a:ea typeface="Times New Roman"/>
                <a:cs typeface="Times New Roman"/>
                <a:sym typeface="Times New Roman"/>
              </a:rPr>
              <a:t>, we pad the image with a minimum of </a:t>
            </a:r>
            <a:r>
              <a:rPr b="0" i="1" lang="en-US" sz="2000" u="none" cap="none" strike="noStrike">
                <a:solidFill>
                  <a:schemeClr val="lt1"/>
                </a:solidFill>
                <a:latin typeface="Times New Roman"/>
                <a:ea typeface="Times New Roman"/>
                <a:cs typeface="Times New Roman"/>
                <a:sym typeface="Times New Roman"/>
              </a:rPr>
              <a:t>m-1 </a:t>
            </a:r>
            <a:r>
              <a:rPr b="0" i="0" lang="en-US" sz="2000" u="none" cap="none" strike="noStrike">
                <a:solidFill>
                  <a:schemeClr val="lt1"/>
                </a:solidFill>
                <a:latin typeface="Times New Roman"/>
                <a:ea typeface="Times New Roman"/>
                <a:cs typeface="Times New Roman"/>
                <a:sym typeface="Times New Roman"/>
              </a:rPr>
              <a:t>rows of 0s at the top and the bottom, and </a:t>
            </a:r>
            <a:r>
              <a:rPr b="0" i="1" lang="en-US" sz="2000" u="none" cap="none" strike="noStrike">
                <a:solidFill>
                  <a:schemeClr val="lt1"/>
                </a:solidFill>
                <a:latin typeface="Times New Roman"/>
                <a:ea typeface="Times New Roman"/>
                <a:cs typeface="Times New Roman"/>
                <a:sym typeface="Times New Roman"/>
              </a:rPr>
              <a:t>n-1 </a:t>
            </a:r>
            <a:r>
              <a:rPr b="0" i="0" lang="en-US" sz="2000" u="none" cap="none" strike="noStrike">
                <a:solidFill>
                  <a:schemeClr val="lt1"/>
                </a:solidFill>
                <a:latin typeface="Times New Roman"/>
                <a:ea typeface="Times New Roman"/>
                <a:cs typeface="Times New Roman"/>
                <a:sym typeface="Times New Roman"/>
              </a:rPr>
              <a:t>columns of 0s on the left and right.</a:t>
            </a:r>
            <a:endParaRPr b="0" i="0" sz="2000" u="none" cap="none" strike="noStrike">
              <a:solidFill>
                <a:schemeClr val="lt1"/>
              </a:solidFill>
              <a:latin typeface="Times New Roman"/>
              <a:ea typeface="Times New Roman"/>
              <a:cs typeface="Times New Roman"/>
              <a:sym typeface="Times New Roman"/>
            </a:endParaRPr>
          </a:p>
          <a:p>
            <a:pPr indent="0" lvl="0" marL="0" marR="0" rtl="0" algn="just">
              <a:lnSpc>
                <a:spcPct val="72500"/>
              </a:lnSpc>
              <a:spcBef>
                <a:spcPts val="0"/>
              </a:spcBef>
              <a:spcAft>
                <a:spcPts val="0"/>
              </a:spcAft>
              <a:buNone/>
            </a:pPr>
            <a:r>
              <a:t/>
            </a:r>
            <a:endParaRPr b="0" i="0" sz="2000" u="none" cap="none" strike="noStrike">
              <a:solidFill>
                <a:schemeClr val="lt1"/>
              </a:solidFill>
              <a:latin typeface="Times New Roman"/>
              <a:ea typeface="Times New Roman"/>
              <a:cs typeface="Times New Roman"/>
              <a:sym typeface="Times New Roman"/>
            </a:endParaRPr>
          </a:p>
          <a:p>
            <a:pPr indent="0" lvl="0" marL="0" marR="0" rtl="0" algn="just">
              <a:lnSpc>
                <a:spcPct val="725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If the </a:t>
            </a:r>
            <a:r>
              <a:rPr b="1" i="0" lang="en-US" sz="2000" u="none" cap="none" strike="noStrike">
                <a:solidFill>
                  <a:srgbClr val="FFC000"/>
                </a:solidFill>
                <a:latin typeface="Times New Roman"/>
                <a:ea typeface="Times New Roman"/>
                <a:cs typeface="Times New Roman"/>
                <a:sym typeface="Times New Roman"/>
              </a:rPr>
              <a:t>filter mask is </a:t>
            </a:r>
            <a:r>
              <a:rPr b="1" i="1" lang="en-US" sz="2000" u="none" cap="none" strike="noStrike">
                <a:solidFill>
                  <a:srgbClr val="FFC000"/>
                </a:solidFill>
                <a:latin typeface="Times New Roman"/>
                <a:ea typeface="Times New Roman"/>
                <a:cs typeface="Times New Roman"/>
                <a:sym typeface="Times New Roman"/>
              </a:rPr>
              <a:t>symmetric</a:t>
            </a:r>
            <a:r>
              <a:rPr b="1" i="1" lang="en-US" sz="2000" u="none" cap="none" strike="noStrike">
                <a:solidFill>
                  <a:schemeClr val="lt1"/>
                </a:solidFill>
                <a:latin typeface="Times New Roman"/>
                <a:ea typeface="Times New Roman"/>
                <a:cs typeface="Times New Roman"/>
                <a:sym typeface="Times New Roman"/>
              </a:rPr>
              <a:t>, </a:t>
            </a:r>
            <a:r>
              <a:rPr b="1" i="0" lang="en-US" sz="2000" u="none" cap="none" strike="noStrike">
                <a:solidFill>
                  <a:srgbClr val="FFC000"/>
                </a:solidFill>
                <a:latin typeface="Times New Roman"/>
                <a:ea typeface="Times New Roman"/>
                <a:cs typeface="Times New Roman"/>
                <a:sym typeface="Times New Roman"/>
              </a:rPr>
              <a:t>correlation and convolution yield the same result</a:t>
            </a:r>
            <a:r>
              <a:rPr b="0" i="0" lang="en-US" sz="2000" u="none" cap="none" strike="noStrike">
                <a:solidFill>
                  <a:schemeClr val="lt1"/>
                </a:solidFill>
                <a:latin typeface="Times New Roman"/>
                <a:ea typeface="Times New Roman"/>
                <a:cs typeface="Times New Roman"/>
                <a:sym typeface="Times New Roman"/>
              </a:rPr>
              <a:t>.</a:t>
            </a:r>
            <a:endParaRPr b="0" i="0" sz="2000" u="none" cap="none" strike="noStrike">
              <a:solidFill>
                <a:schemeClr val="lt1"/>
              </a:solidFill>
              <a:latin typeface="Times New Roman"/>
              <a:ea typeface="Times New Roman"/>
              <a:cs typeface="Times New Roman"/>
              <a:sym typeface="Times New Roman"/>
            </a:endParaRPr>
          </a:p>
        </p:txBody>
      </p:sp>
    </p:spTree>
  </p:cSld>
  <p:clrMapOvr>
    <a:masterClrMapping/>
  </p:clrMapOvr>
  <p:transition>
    <p:fade thruBlk="1"/>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pic>
        <p:nvPicPr>
          <p:cNvPr id="473" name="Google Shape;473;p62"/>
          <p:cNvPicPr preferRelativeResize="0"/>
          <p:nvPr/>
        </p:nvPicPr>
        <p:blipFill rotWithShape="1">
          <a:blip r:embed="rId3">
            <a:alphaModFix/>
          </a:blip>
          <a:srcRect b="0" l="0" r="0" t="0"/>
          <a:stretch/>
        </p:blipFill>
        <p:spPr>
          <a:xfrm>
            <a:off x="381000" y="241300"/>
            <a:ext cx="8108950" cy="3660775"/>
          </a:xfrm>
          <a:prstGeom prst="rect">
            <a:avLst/>
          </a:prstGeom>
          <a:noFill/>
          <a:ln>
            <a:noFill/>
          </a:ln>
        </p:spPr>
      </p:pic>
    </p:spTree>
  </p:cSld>
  <p:clrMapOvr>
    <a:masterClrMapping/>
  </p:clrMapOvr>
  <p:transition>
    <p:fade thruBlk="1"/>
  </p:transition>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id="478" name="Google Shape;478;p63"/>
          <p:cNvPicPr preferRelativeResize="0"/>
          <p:nvPr/>
        </p:nvPicPr>
        <p:blipFill rotWithShape="1">
          <a:blip r:embed="rId3">
            <a:alphaModFix/>
          </a:blip>
          <a:srcRect b="0" l="0" r="0" t="0"/>
          <a:stretch/>
        </p:blipFill>
        <p:spPr>
          <a:xfrm>
            <a:off x="209550" y="0"/>
            <a:ext cx="8445499" cy="5143500"/>
          </a:xfrm>
          <a:prstGeom prst="rect">
            <a:avLst/>
          </a:prstGeom>
          <a:noFill/>
          <a:ln>
            <a:noFill/>
          </a:ln>
        </p:spPr>
      </p:pic>
    </p:spTree>
  </p:cSld>
  <p:clrMapOvr>
    <a:masterClrMapping/>
  </p:clrMapOvr>
  <p:transition>
    <p:fade thruBlk="1"/>
  </p:transition>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grpSp>
        <p:nvGrpSpPr>
          <p:cNvPr id="483" name="Google Shape;483;p64"/>
          <p:cNvGrpSpPr/>
          <p:nvPr/>
        </p:nvGrpSpPr>
        <p:grpSpPr>
          <a:xfrm>
            <a:off x="749300" y="631805"/>
            <a:ext cx="5886450" cy="2314595"/>
            <a:chOff x="1963" y="316"/>
            <a:chExt cx="7839" cy="2955"/>
          </a:xfrm>
        </p:grpSpPr>
        <p:sp>
          <p:nvSpPr>
            <p:cNvPr id="484" name="Google Shape;484;p64"/>
            <p:cNvSpPr/>
            <p:nvPr/>
          </p:nvSpPr>
          <p:spPr>
            <a:xfrm>
              <a:off x="2020" y="316"/>
              <a:ext cx="6024" cy="5"/>
            </a:xfrm>
            <a:custGeom>
              <a:rect b="b" l="l" r="r" t="t"/>
              <a:pathLst>
                <a:path extrusionOk="0" h="5" w="6024">
                  <a:moveTo>
                    <a:pt x="24" y="0"/>
                  </a:moveTo>
                  <a:lnTo>
                    <a:pt x="6000" y="0"/>
                  </a:lnTo>
                  <a:moveTo>
                    <a:pt x="0" y="4"/>
                  </a:moveTo>
                  <a:lnTo>
                    <a:pt x="6024" y="4"/>
                  </a:lnTo>
                </a:path>
              </a:pathLst>
            </a:custGeom>
            <a:noFill/>
            <a:ln cap="flat" cmpd="sng" w="9525">
              <a:solidFill>
                <a:srgbClr val="FDFDFD"/>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485" name="Google Shape;485;p64"/>
            <p:cNvPicPr preferRelativeResize="0"/>
            <p:nvPr/>
          </p:nvPicPr>
          <p:blipFill rotWithShape="1">
            <a:blip r:embed="rId3">
              <a:alphaModFix/>
            </a:blip>
            <a:srcRect b="0" l="0" r="0" t="0"/>
            <a:stretch/>
          </p:blipFill>
          <p:spPr>
            <a:xfrm>
              <a:off x="1963" y="323"/>
              <a:ext cx="7839" cy="2948"/>
            </a:xfrm>
            <a:prstGeom prst="rect">
              <a:avLst/>
            </a:prstGeom>
            <a:noFill/>
            <a:ln>
              <a:noFill/>
            </a:ln>
          </p:spPr>
        </p:pic>
        <p:sp>
          <p:nvSpPr>
            <p:cNvPr id="486" name="Google Shape;486;p64"/>
            <p:cNvSpPr/>
            <p:nvPr/>
          </p:nvSpPr>
          <p:spPr>
            <a:xfrm>
              <a:off x="8208" y="316"/>
              <a:ext cx="1536" cy="5"/>
            </a:xfrm>
            <a:custGeom>
              <a:rect b="b" l="l" r="r" t="t"/>
              <a:pathLst>
                <a:path extrusionOk="0" h="5" w="1536">
                  <a:moveTo>
                    <a:pt x="24" y="0"/>
                  </a:moveTo>
                  <a:lnTo>
                    <a:pt x="1512" y="0"/>
                  </a:lnTo>
                  <a:moveTo>
                    <a:pt x="0" y="4"/>
                  </a:moveTo>
                  <a:lnTo>
                    <a:pt x="1536" y="4"/>
                  </a:lnTo>
                </a:path>
              </a:pathLst>
            </a:custGeom>
            <a:noFill/>
            <a:ln cap="flat" cmpd="sng" w="9525">
              <a:solidFill>
                <a:srgbClr val="FDFDFD"/>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487" name="Google Shape;487;p64"/>
          <p:cNvSpPr txBox="1"/>
          <p:nvPr/>
        </p:nvSpPr>
        <p:spPr>
          <a:xfrm>
            <a:off x="6350" y="85695"/>
            <a:ext cx="297180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rgbClr val="FFC000"/>
                </a:solidFill>
                <a:latin typeface="Times New Roman"/>
                <a:ea typeface="Times New Roman"/>
                <a:cs typeface="Times New Roman"/>
                <a:sym typeface="Times New Roman"/>
              </a:rPr>
              <a:t>Examples of filter masks</a:t>
            </a:r>
            <a:endParaRPr/>
          </a:p>
        </p:txBody>
      </p:sp>
    </p:spTree>
  </p:cSld>
  <p:clrMapOvr>
    <a:masterClrMapping/>
  </p:clrMapOvr>
  <p:transition>
    <p:fade thruBlk="1"/>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7"/>
          <p:cNvSpPr txBox="1"/>
          <p:nvPr/>
        </p:nvSpPr>
        <p:spPr>
          <a:xfrm>
            <a:off x="59960" y="859861"/>
            <a:ext cx="9218951" cy="255454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8 bit color format is one of the most famous image format. </a:t>
            </a:r>
            <a:endParaRPr/>
          </a:p>
          <a:p>
            <a:pPr indent="0" lvl="0" marL="0" marR="0" rtl="0" algn="l">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It has 256 different shades of colors in it. </a:t>
            </a:r>
            <a:endParaRPr/>
          </a:p>
          <a:p>
            <a:pPr indent="0" lvl="0" marL="0" marR="0" rtl="0" algn="l">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It is commonly known as Grayscale image.</a:t>
            </a:r>
            <a:endParaRPr/>
          </a:p>
          <a:p>
            <a:pPr indent="0" lvl="0" marL="0" marR="0" rtl="0" algn="l">
              <a:lnSpc>
                <a:spcPct val="100000"/>
              </a:lnSpc>
              <a:spcBef>
                <a:spcPts val="0"/>
              </a:spcBef>
              <a:spcAft>
                <a:spcPts val="0"/>
              </a:spcAft>
              <a:buNone/>
            </a:pPr>
            <a:r>
              <a:t/>
            </a:r>
            <a:endParaRPr b="0" i="0" sz="2000" u="none" cap="none" strike="noStrike">
              <a:solidFill>
                <a:schemeClr val="lt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The range of the colors in 8 bit vary from 0-255. </a:t>
            </a:r>
            <a:endParaRPr/>
          </a:p>
          <a:p>
            <a:pPr indent="0" lvl="0" marL="0" marR="0" rtl="0" algn="l">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Where 0 stands for black, and 255 stands for white, and 127 stands for gray color.</a:t>
            </a:r>
            <a:endParaRPr/>
          </a:p>
          <a:p>
            <a:pPr indent="0" lvl="0" marL="0" marR="0" rtl="0" algn="l">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This format was used initially by early models of the operating systems UNIX and the early color Macintoshes.</a:t>
            </a:r>
            <a:endParaRPr b="0" i="0" sz="2000" u="none" cap="none" strike="noStrike">
              <a:solidFill>
                <a:schemeClr val="lt1"/>
              </a:solidFill>
              <a:latin typeface="Times New Roman"/>
              <a:ea typeface="Times New Roman"/>
              <a:cs typeface="Times New Roman"/>
              <a:sym typeface="Times New Roman"/>
            </a:endParaRPr>
          </a:p>
        </p:txBody>
      </p:sp>
      <p:sp>
        <p:nvSpPr>
          <p:cNvPr id="56" name="Google Shape;56;p7"/>
          <p:cNvSpPr txBox="1"/>
          <p:nvPr/>
        </p:nvSpPr>
        <p:spPr>
          <a:xfrm>
            <a:off x="52466" y="190885"/>
            <a:ext cx="461697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FFC000"/>
                </a:solidFill>
                <a:latin typeface="Times New Roman"/>
                <a:ea typeface="Times New Roman"/>
                <a:cs typeface="Times New Roman"/>
                <a:sym typeface="Times New Roman"/>
              </a:rPr>
              <a:t>8 bit color format (Gray Image)</a:t>
            </a:r>
            <a:endParaRPr/>
          </a:p>
        </p:txBody>
      </p:sp>
      <p:pic>
        <p:nvPicPr>
          <p:cNvPr descr="einstein" id="57" name="Google Shape;57;p7"/>
          <p:cNvPicPr preferRelativeResize="0"/>
          <p:nvPr/>
        </p:nvPicPr>
        <p:blipFill rotWithShape="1">
          <a:blip r:embed="rId3">
            <a:alphaModFix/>
          </a:blip>
          <a:srcRect b="0" l="0" r="0" t="0"/>
          <a:stretch/>
        </p:blipFill>
        <p:spPr>
          <a:xfrm>
            <a:off x="4691921" y="123715"/>
            <a:ext cx="4452079" cy="3507495"/>
          </a:xfrm>
          <a:prstGeom prst="rect">
            <a:avLst/>
          </a:prstGeom>
          <a:noFill/>
          <a:ln>
            <a:noFill/>
          </a:ln>
        </p:spPr>
      </p:pic>
      <p:sp>
        <p:nvSpPr>
          <p:cNvPr id="58" name="Google Shape;58;p7"/>
          <p:cNvSpPr txBox="1"/>
          <p:nvPr/>
        </p:nvSpPr>
        <p:spPr>
          <a:xfrm>
            <a:off x="59960" y="3388569"/>
            <a:ext cx="8589364" cy="16312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Format</a:t>
            </a:r>
            <a:endParaRPr/>
          </a:p>
          <a:p>
            <a:pPr indent="0" lvl="0" marL="0" marR="0" rtl="0" algn="just">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The format of these images are </a:t>
            </a:r>
            <a:r>
              <a:rPr b="0" i="0" lang="en-US" sz="2000" u="none" cap="none" strike="noStrike">
                <a:solidFill>
                  <a:srgbClr val="FFC000"/>
                </a:solidFill>
                <a:latin typeface="Times New Roman"/>
                <a:ea typeface="Times New Roman"/>
                <a:cs typeface="Times New Roman"/>
                <a:sym typeface="Times New Roman"/>
              </a:rPr>
              <a:t>PGM ( Portable Gray Map ).</a:t>
            </a:r>
            <a:endParaRPr/>
          </a:p>
          <a:p>
            <a:pPr indent="0" lvl="0" marL="0" marR="0" rtl="0" algn="just">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This format is not supported by default from windows. In order to see gray scale image, you need to have an image viewer or image processing toolbox such as Matlab.</a:t>
            </a:r>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8"/>
          <p:cNvSpPr txBox="1"/>
          <p:nvPr/>
        </p:nvSpPr>
        <p:spPr>
          <a:xfrm>
            <a:off x="86193" y="0"/>
            <a:ext cx="8971613" cy="53860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400" u="none" cap="none" strike="noStrike">
                <a:solidFill>
                  <a:srgbClr val="FFC000"/>
                </a:solidFill>
                <a:latin typeface="Times New Roman"/>
                <a:ea typeface="Times New Roman"/>
                <a:cs typeface="Times New Roman"/>
                <a:sym typeface="Times New Roman"/>
              </a:rPr>
              <a:t>16 bit color format</a:t>
            </a:r>
            <a:endParaRPr/>
          </a:p>
          <a:p>
            <a:pPr indent="0" lvl="0" marL="0" marR="0" rtl="0" algn="just">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It is a color image format. It has 65,536 different colors in it. It is also known as High color format.</a:t>
            </a:r>
            <a:endParaRPr/>
          </a:p>
          <a:p>
            <a:pPr indent="0" lvl="0" marL="0" marR="0" rtl="0" algn="just">
              <a:lnSpc>
                <a:spcPct val="100000"/>
              </a:lnSpc>
              <a:spcBef>
                <a:spcPts val="0"/>
              </a:spcBef>
              <a:spcAft>
                <a:spcPts val="0"/>
              </a:spcAft>
              <a:buNone/>
            </a:pPr>
            <a:r>
              <a:t/>
            </a:r>
            <a:endParaRPr b="0" i="0" sz="2000" u="none" cap="none" strike="noStrike">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It has been used by Microsoft in their systems that support more then 8 bit color format. </a:t>
            </a:r>
            <a:endParaRPr/>
          </a:p>
          <a:p>
            <a:pPr indent="0" lvl="0" marL="0" marR="0" rtl="0" algn="just">
              <a:lnSpc>
                <a:spcPct val="100000"/>
              </a:lnSpc>
              <a:spcBef>
                <a:spcPts val="0"/>
              </a:spcBef>
              <a:spcAft>
                <a:spcPts val="0"/>
              </a:spcAft>
              <a:buNone/>
            </a:pPr>
            <a:r>
              <a:t/>
            </a:r>
            <a:endParaRPr b="0" i="0" sz="2000" u="none" cap="none" strike="noStrike">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Now in this 16 bit format and the next format we are going to discuss which is a 24 bit format are both color format.</a:t>
            </a:r>
            <a:endParaRPr/>
          </a:p>
          <a:p>
            <a:pPr indent="0" lvl="0" marL="0" marR="0" rtl="0" algn="just">
              <a:lnSpc>
                <a:spcPct val="100000"/>
              </a:lnSpc>
              <a:spcBef>
                <a:spcPts val="0"/>
              </a:spcBef>
              <a:spcAft>
                <a:spcPts val="0"/>
              </a:spcAft>
              <a:buNone/>
            </a:pPr>
            <a:r>
              <a:t/>
            </a:r>
            <a:endParaRPr b="0" i="0" sz="2000" u="none" cap="none" strike="noStrike">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The distribution of color in a color image is not as simple as it was in grayscale image.</a:t>
            </a:r>
            <a:endParaRPr/>
          </a:p>
          <a:p>
            <a:pPr indent="0" lvl="0" marL="0" marR="0" rtl="0" algn="just">
              <a:lnSpc>
                <a:spcPct val="100000"/>
              </a:lnSpc>
              <a:spcBef>
                <a:spcPts val="0"/>
              </a:spcBef>
              <a:spcAft>
                <a:spcPts val="0"/>
              </a:spcAft>
              <a:buNone/>
            </a:pPr>
            <a:r>
              <a:t/>
            </a:r>
            <a:endParaRPr b="0" i="0" sz="2000" u="none" cap="none" strike="noStrike">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A 16 bit format is actually divided into three further formats which are Red , Green and Blue. The famous (RGB) format.</a:t>
            </a:r>
            <a:endParaRPr/>
          </a:p>
          <a:p>
            <a:pPr indent="0" lvl="0" marL="0" marR="0" rtl="0" algn="just">
              <a:lnSpc>
                <a:spcPct val="100000"/>
              </a:lnSpc>
              <a:spcBef>
                <a:spcPts val="0"/>
              </a:spcBef>
              <a:spcAft>
                <a:spcPts val="0"/>
              </a:spcAft>
              <a:buNone/>
            </a:pPr>
            <a:r>
              <a:t/>
            </a:r>
            <a:endParaRPr b="0" i="0" sz="2000" u="none" cap="none" strike="noStrike">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t/>
            </a:r>
            <a:endParaRPr b="0" i="0" sz="2000" u="none" cap="none" strike="noStrike">
              <a:solidFill>
                <a:schemeClr val="lt1"/>
              </a:solidFill>
              <a:latin typeface="Times New Roman"/>
              <a:ea typeface="Times New Roman"/>
              <a:cs typeface="Times New Roman"/>
              <a:sym typeface="Times New Roman"/>
            </a:endParaRPr>
          </a:p>
          <a:p>
            <a:pPr indent="0" lvl="0" marL="0" marR="0" rtl="0" algn="just">
              <a:lnSpc>
                <a:spcPct val="100000"/>
              </a:lnSpc>
              <a:spcBef>
                <a:spcPts val="0"/>
              </a:spcBef>
              <a:spcAft>
                <a:spcPts val="0"/>
              </a:spcAft>
              <a:buNone/>
            </a:pPr>
            <a:r>
              <a:t/>
            </a:r>
            <a:endParaRPr b="0" i="0" sz="2000" u="none" cap="none" strike="noStrike">
              <a:solidFill>
                <a:schemeClr val="lt1"/>
              </a:solidFill>
              <a:latin typeface="Times New Roman"/>
              <a:ea typeface="Times New Roman"/>
              <a:cs typeface="Times New Roman"/>
              <a:sym typeface="Times New Roman"/>
            </a:endParaRPr>
          </a:p>
        </p:txBody>
      </p:sp>
      <p:pic>
        <p:nvPicPr>
          <p:cNvPr descr="24-bit" id="64" name="Google Shape;64;p8"/>
          <p:cNvPicPr preferRelativeResize="0"/>
          <p:nvPr/>
        </p:nvPicPr>
        <p:blipFill rotWithShape="1">
          <a:blip r:embed="rId3">
            <a:alphaModFix/>
          </a:blip>
          <a:srcRect b="0" l="0" r="0" t="0"/>
          <a:stretch/>
        </p:blipFill>
        <p:spPr>
          <a:xfrm>
            <a:off x="489990" y="1784579"/>
            <a:ext cx="3771900" cy="2504919"/>
          </a:xfrm>
          <a:prstGeom prst="rect">
            <a:avLst/>
          </a:prstGeom>
          <a:noFill/>
          <a:ln>
            <a:noFill/>
          </a:ln>
        </p:spPr>
      </p:pic>
      <p:pic>
        <p:nvPicPr>
          <p:cNvPr descr="what is image" id="65" name="Google Shape;65;p8"/>
          <p:cNvPicPr preferRelativeResize="0"/>
          <p:nvPr/>
        </p:nvPicPr>
        <p:blipFill rotWithShape="1">
          <a:blip r:embed="rId4">
            <a:alphaModFix/>
          </a:blip>
          <a:srcRect b="0" l="0" r="0" t="0"/>
          <a:stretch/>
        </p:blipFill>
        <p:spPr>
          <a:xfrm>
            <a:off x="4882112" y="1784578"/>
            <a:ext cx="3301272" cy="2504919"/>
          </a:xfrm>
          <a:prstGeom prst="rect">
            <a:avLst/>
          </a:prstGeom>
          <a:noFill/>
          <a:ln>
            <a:noFill/>
          </a:ln>
        </p:spPr>
      </p:pic>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9"/>
          <p:cNvSpPr txBox="1"/>
          <p:nvPr/>
        </p:nvSpPr>
        <p:spPr>
          <a:xfrm>
            <a:off x="9368" y="2152844"/>
            <a:ext cx="9001594" cy="193899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5 bits for R, 5 bits for G, 5 bits for B</a:t>
            </a:r>
            <a:endParaRPr/>
          </a:p>
          <a:p>
            <a:pPr indent="0" lvl="0" marL="0" marR="0" rtl="0" algn="just">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Then there is one bit that remains in the end.</a:t>
            </a:r>
            <a:endParaRPr/>
          </a:p>
          <a:p>
            <a:pPr indent="0" lvl="0" marL="0" marR="0" rtl="0" algn="just">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So the distribution of 16-bit has been done like this: 5 bits for R, 6 bits for G, and 5 bits for B.</a:t>
            </a:r>
            <a:endParaRPr/>
          </a:p>
          <a:p>
            <a:pPr indent="0" lvl="0" marL="0" marR="0" rtl="0" algn="just">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The additional bit that was left behind is added into the green bit. </a:t>
            </a:r>
            <a:endParaRPr/>
          </a:p>
          <a:p>
            <a:pPr indent="0" lvl="0" marL="0" marR="0" rtl="0" algn="just">
              <a:lnSpc>
                <a:spcPct val="100000"/>
              </a:lnSpc>
              <a:spcBef>
                <a:spcPts val="0"/>
              </a:spcBef>
              <a:spcAft>
                <a:spcPts val="0"/>
              </a:spcAft>
              <a:buNone/>
            </a:pPr>
            <a:r>
              <a:rPr b="0" i="0" lang="en-US" sz="2000" u="none" cap="none" strike="noStrike">
                <a:solidFill>
                  <a:schemeClr val="lt1"/>
                </a:solidFill>
                <a:latin typeface="Times New Roman"/>
                <a:ea typeface="Times New Roman"/>
                <a:cs typeface="Times New Roman"/>
                <a:sym typeface="Times New Roman"/>
              </a:rPr>
              <a:t>Because green is the color that is most soothing to the eyes in all of these three colors.</a:t>
            </a:r>
            <a:endParaRPr/>
          </a:p>
        </p:txBody>
      </p:sp>
      <p:pic>
        <p:nvPicPr>
          <p:cNvPr descr="16-bit" id="71" name="Google Shape;71;p9"/>
          <p:cNvPicPr preferRelativeResize="0"/>
          <p:nvPr/>
        </p:nvPicPr>
        <p:blipFill rotWithShape="1">
          <a:blip r:embed="rId3">
            <a:alphaModFix/>
          </a:blip>
          <a:srcRect b="0" l="0" r="0" t="0"/>
          <a:stretch/>
        </p:blipFill>
        <p:spPr>
          <a:xfrm>
            <a:off x="0" y="0"/>
            <a:ext cx="3771900" cy="1938992"/>
          </a:xfrm>
          <a:prstGeom prst="rect">
            <a:avLst/>
          </a:prstGeom>
          <a:noFill/>
          <a:ln>
            <a:noFill/>
          </a:ln>
        </p:spPr>
      </p:pic>
    </p:spTree>
  </p:cSld>
  <p:clrMapOvr>
    <a:masterClrMapping/>
  </p:clrMapOvr>
  <p:transition>
    <p:fade thruBlk="1"/>
  </p:transition>
</p:sld>
</file>

<file path=ppt/theme/theme1.xml><?xml version="1.0" encoding="utf-8"?>
<a:theme xmlns:a="http://schemas.openxmlformats.org/drawingml/2006/main" xmlns:r="http://schemas.openxmlformats.org/officeDocument/2006/relationships" name="Ursul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Namitha</dc:creator>
</cp:coreProperties>
</file>